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57" r:id="rId4"/>
    <p:sldId id="287" r:id="rId5"/>
    <p:sldId id="288" r:id="rId6"/>
    <p:sldId id="260" r:id="rId7"/>
    <p:sldId id="289" r:id="rId8"/>
    <p:sldId id="290" r:id="rId9"/>
    <p:sldId id="291" r:id="rId10"/>
    <p:sldId id="292" r:id="rId11"/>
    <p:sldId id="293" r:id="rId12"/>
    <p:sldId id="294" r:id="rId13"/>
    <p:sldId id="265" r:id="rId14"/>
    <p:sldId id="295" r:id="rId15"/>
    <p:sldId id="296" r:id="rId16"/>
    <p:sldId id="297" r:id="rId17"/>
    <p:sldId id="298" r:id="rId18"/>
    <p:sldId id="267" r:id="rId19"/>
    <p:sldId id="299" r:id="rId20"/>
    <p:sldId id="268" r:id="rId21"/>
    <p:sldId id="269" r:id="rId22"/>
    <p:sldId id="300" r:id="rId23"/>
    <p:sldId id="301" r:id="rId24"/>
    <p:sldId id="302" r:id="rId25"/>
    <p:sldId id="279" r:id="rId26"/>
    <p:sldId id="280" r:id="rId27"/>
    <p:sldId id="303" r:id="rId28"/>
    <p:sldId id="282" r:id="rId29"/>
    <p:sldId id="284" r:id="rId30"/>
  </p:sldIdLst>
  <p:sldSz cx="18288000" cy="10287000"/>
  <p:notesSz cx="6858000" cy="9144000"/>
  <p:embeddedFontLs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Calibri Light" panose="020F0302020204030204" pitchFamily="34" charset="0"/>
      <p:regular r:id="rId36"/>
      <p:italic r:id="rId37"/>
    </p:embeddedFont>
    <p:embeddedFont>
      <p:font typeface="Poppins" panose="00000500000000000000" pitchFamily="2" charset="0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2" roundtripDataSignature="AMtx7mh5wQ3DH4BvE7GVUwukhonAX+ep1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F6CE81F-9F8E-4325-8B18-9B7C445B1E46}">
  <a:tblStyle styleId="{FF6CE81F-9F8E-4325-8B18-9B7C445B1E4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>
          <a:top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bottom>
        </a:tcBdr>
      </a:tcStyle>
    </a:band1H>
    <a:band2H>
      <a:tcTxStyle/>
      <a:tcStyle>
        <a:tcBdr/>
      </a:tcStyle>
    </a:band2H>
    <a:band1V>
      <a:tcTxStyle/>
      <a:tcStyle>
        <a:tcBdr>
          <a:left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right>
        </a:tcBdr>
      </a:tcStyle>
    </a:band1V>
    <a:band2V>
      <a:tcTxStyle/>
      <a:tcStyle>
        <a:tcBdr>
          <a:left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right>
        </a:tcBdr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top>
        </a:tcBdr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6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92" autoAdjust="0"/>
    <p:restoredTop sz="94660"/>
  </p:normalViewPr>
  <p:slideViewPr>
    <p:cSldViewPr snapToGrid="0">
      <p:cViewPr varScale="1">
        <p:scale>
          <a:sx n="41" d="100"/>
          <a:sy n="41" d="100"/>
        </p:scale>
        <p:origin x="904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8.fntdata"/><Relationship Id="rId21" Type="http://schemas.openxmlformats.org/officeDocument/2006/relationships/slide" Target="slides/slide19.xml"/><Relationship Id="rId34" Type="http://schemas.openxmlformats.org/officeDocument/2006/relationships/font" Target="fonts/font3.fntdata"/><Relationship Id="rId42" Type="http://customschemas.google.com/relationships/presentationmetadata" Target="metadata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5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4.fntdata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4" name="Google Shape;12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5619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MY" dirty="0"/>
              <a:t> To have a discussion on how you arrived to the diagnosis of BD/ and why it is not the DD</a:t>
            </a:r>
            <a:endParaRPr dirty="0"/>
          </a:p>
        </p:txBody>
      </p:sp>
      <p:sp>
        <p:nvSpPr>
          <p:cNvPr id="136" name="Google Shape;13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454438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4" name="Google Shape;12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750803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MY" dirty="0"/>
              <a:t> To have a discussion on how you arrived to the diagnosis of BD/ and why it is not the DD</a:t>
            </a:r>
            <a:endParaRPr dirty="0"/>
          </a:p>
        </p:txBody>
      </p:sp>
      <p:sp>
        <p:nvSpPr>
          <p:cNvPr id="136" name="Google Shape;13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392212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4" name="Google Shape;12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905164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MY" dirty="0"/>
              <a:t> To have a discussion on how you arrived to the diagnosis of BD/ and why it is not the DD</a:t>
            </a:r>
            <a:endParaRPr dirty="0"/>
          </a:p>
        </p:txBody>
      </p:sp>
      <p:sp>
        <p:nvSpPr>
          <p:cNvPr id="136" name="Google Shape;13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86798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4" name="Google Shape;22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MY" dirty="0"/>
              <a:t> To have a discussion on how you arrived to the diagnosis of BD/ and why it is not the DD</a:t>
            </a:r>
            <a:endParaRPr dirty="0"/>
          </a:p>
        </p:txBody>
      </p:sp>
      <p:sp>
        <p:nvSpPr>
          <p:cNvPr id="136" name="Google Shape;13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248536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4" name="Google Shape;12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535022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124" name="Google Shape;12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747548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124" name="Google Shape;12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43433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" name="Google Shape;37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4" name="Google Shape;12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085768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3" name="Google Shape;403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9" name="Google Shape;429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4" name="Google Shape;12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MY" dirty="0"/>
              <a:t> To have a discussion on how you arrived to the diagnosis of BD/ and why it is not the DD</a:t>
            </a:r>
            <a:endParaRPr dirty="0"/>
          </a:p>
        </p:txBody>
      </p:sp>
      <p:sp>
        <p:nvSpPr>
          <p:cNvPr id="136" name="Google Shape;13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0" name="Google Shape;15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55888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4" name="Google Shape;12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166720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MY" dirty="0"/>
              <a:t> To have a discussion on how you arrived to the diagnosis of BD/ and why it is not the DD</a:t>
            </a:r>
            <a:endParaRPr dirty="0"/>
          </a:p>
        </p:txBody>
      </p:sp>
      <p:sp>
        <p:nvSpPr>
          <p:cNvPr id="136" name="Google Shape;13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502065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4" name="Google Shape;12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72228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5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7460B-8503-4141-AC3F-4BCC2D3690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1684338"/>
            <a:ext cx="13716000" cy="35814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4A1B0B-5884-4BBE-82CA-E57954D106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5403850"/>
            <a:ext cx="13716000" cy="248285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69E86-7389-4E2A-9167-651F83167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565C-93CD-4250-9C54-19284A06328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2A6E2-56AF-486D-B6D7-E5FF15D24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A986D-70FD-4D29-80DA-15DD81414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9057-EFA7-42FE-92E1-6A2F67D584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16417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799C-30C6-4FF6-BF34-AE2C99FA3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F51C3E-B03E-4EA4-AD9C-AB43BD8E60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DFF9D-52CF-41D3-8138-1D9433F78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565C-93CD-4250-9C54-19284A06328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22FE1A-55E2-4D0C-B197-386685435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E2D87-53ED-4E07-99EC-02BCEB167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9057-EFA7-42FE-92E1-6A2F67D584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817616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34205-88D5-4B63-832E-C50D8B3E1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775" y="2565400"/>
            <a:ext cx="15773400" cy="427831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8FD6CC-17D1-4379-A657-A9E80832A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7775" y="6884988"/>
            <a:ext cx="15773400" cy="22494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516251-2F3D-45F8-8123-9ABC68A60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565C-93CD-4250-9C54-19284A06328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D64FC5-7A03-44A9-A303-5C25981F3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EE0C0F-CD20-4E5A-8549-DBEAFFE36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9057-EFA7-42FE-92E1-6A2F67D584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241825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4A22A-72C4-407A-BA63-F59067E71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3580F-5BC3-4C4C-AF71-C4D319AA51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810500" cy="652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C5408A-986D-47E5-8F0D-8B8826A164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20200" y="2738438"/>
            <a:ext cx="7810500" cy="652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A21A9-2D94-47D1-A4F2-E62F9F639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565C-93CD-4250-9C54-19284A06328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B4C0DB-DCEC-4497-ACF5-BC50A2E5A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00AABA-6283-44D6-9CC0-DD6881823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9057-EFA7-42FE-92E1-6A2F67D584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901022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54C89-2A5C-4933-9862-C5AA3700A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547688"/>
            <a:ext cx="15773400" cy="19891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C30FC7-758F-4053-83FA-347C09D9FF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0475" y="2522538"/>
            <a:ext cx="7735888" cy="1235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FEB966-80E2-4FE5-845C-E056140233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0475" y="3757613"/>
            <a:ext cx="7735888" cy="5527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1D4869-9B1E-456F-89B7-77006BAAAC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0" y="2522538"/>
            <a:ext cx="7775575" cy="1235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6F24DB-92BB-42C6-9886-DF0F229FFD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5575" cy="5527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4BA1D8-F36E-464D-8FC8-EEBC4720E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565C-93CD-4250-9C54-19284A06328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E20B0E-3DA6-4486-AEDF-33ED1B642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FC2DA5-3C74-4CF8-A8C0-1E366609A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9057-EFA7-42FE-92E1-6A2F67D584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47218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874DC-93DE-4263-A9E2-1A6211AA5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5B0C26-61B8-41AB-A0B8-7CF3E80B1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565C-93CD-4250-9C54-19284A06328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A08532-589A-4AE0-A665-DA683AC90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D007C7-748F-4F26-AE85-EBC55B039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9057-EFA7-42FE-92E1-6A2F67D584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399080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734B5E-00A1-4F48-82D4-A01E56025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565C-93CD-4250-9C54-19284A06328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AC93F1-EE89-4AF3-9381-E959F607B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6C4D6C-D703-480C-B128-EDC2334BC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9057-EFA7-42FE-92E1-6A2F67D584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380559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094CB-A95E-4729-8542-9493A122B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685800"/>
            <a:ext cx="5897563" cy="2400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5D684B-FE94-4E1D-87DF-5B0BC423F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5575" y="1481138"/>
            <a:ext cx="9258300" cy="7310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BAF5B4-C381-4DAE-B9DB-EA3C357234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60475" y="3086100"/>
            <a:ext cx="5897563" cy="5718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359D39-256D-494E-8C88-3769E601C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565C-93CD-4250-9C54-19284A06328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52B335-1EB8-4A95-B2A8-B42DAA472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E2AB1-4E9D-4CEA-A4AE-3ED442691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9057-EFA7-42FE-92E1-6A2F67D584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247976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389A0-1066-4636-8E2D-DAEF8582B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685800"/>
            <a:ext cx="5897563" cy="2400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D66CBA-AA44-45DA-9468-1440573F78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775575" y="1481138"/>
            <a:ext cx="9258300" cy="73104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BAC05D-C9E1-4EFD-B52D-2F63C4C6C0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60475" y="3086100"/>
            <a:ext cx="5897563" cy="5718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E4669C-7AC2-4600-8F68-7FE7D48A5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565C-93CD-4250-9C54-19284A06328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5202CD-AAEF-4A1E-8A8A-B2B3C3330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23F7F6-D800-44AA-90E4-79774DD8B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9057-EFA7-42FE-92E1-6A2F67D584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650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7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7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2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EE627-E6F4-4998-B43F-1BAA3731C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6373F7-B5BC-417E-9C3D-40AB4B13B3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B1548B-0A0F-4DDA-89AB-C3EDEBFA6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565C-93CD-4250-9C54-19284A06328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F29FC-E279-46AE-A867-872CC4E24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DFC95-C68D-44E3-8CEA-429387A06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9057-EFA7-42FE-92E1-6A2F67D584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081290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1704A4-5983-4773-8E84-1788ACBBD9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85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2AE171-C399-4C6D-ADFE-E8B7C43F5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77650" cy="87185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CC0FDC-D644-45A0-9DC6-CC9BE8F8E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565C-93CD-4250-9C54-19284A06328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81E80A-5565-4E4C-8C4D-E527E667A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A32CF-5405-4649-9579-A541B2DE8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9057-EFA7-42FE-92E1-6A2F67D584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50865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8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8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2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2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3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3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3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3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2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32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3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3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4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D26F39-D626-464F-88FB-658302CE4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9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BC7503-E1D7-40DB-8E7F-5E32405AD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E1DDC7-6B3A-4100-82D3-3C468B7311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F565C-93CD-4250-9C54-19284A06328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90D2D-4833-4EE5-90AD-2CC3FA54C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7900" y="9534525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374DD3-6952-4563-9670-461F18F670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79057-EFA7-42FE-92E1-6A2F67D584D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91492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"/>
          <p:cNvGrpSpPr/>
          <p:nvPr/>
        </p:nvGrpSpPr>
        <p:grpSpPr>
          <a:xfrm>
            <a:off x="-817825" y="-2424537"/>
            <a:ext cx="20210745" cy="3775361"/>
            <a:chOff x="0" y="0"/>
            <a:chExt cx="5660972" cy="909494"/>
          </a:xfrm>
        </p:grpSpPr>
        <p:sp>
          <p:nvSpPr>
            <p:cNvPr id="85" name="Google Shape;85;p1"/>
            <p:cNvSpPr/>
            <p:nvPr/>
          </p:nvSpPr>
          <p:spPr>
            <a:xfrm>
              <a:off x="0" y="0"/>
              <a:ext cx="5660972" cy="909494"/>
            </a:xfrm>
            <a:custGeom>
              <a:avLst/>
              <a:gdLst/>
              <a:ahLst/>
              <a:cxnLst/>
              <a:rect l="l" t="t" r="r" b="b"/>
              <a:pathLst>
                <a:path w="5660972" h="909494" extrusionOk="0">
                  <a:moveTo>
                    <a:pt x="5422847" y="0"/>
                  </a:moveTo>
                  <a:lnTo>
                    <a:pt x="5660972" y="238125"/>
                  </a:lnTo>
                  <a:lnTo>
                    <a:pt x="5660972" y="671369"/>
                  </a:lnTo>
                  <a:lnTo>
                    <a:pt x="5422847" y="909494"/>
                  </a:lnTo>
                  <a:lnTo>
                    <a:pt x="238125" y="909494"/>
                  </a:lnTo>
                  <a:lnTo>
                    <a:pt x="0" y="671369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542284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86" name="Google Shape;86;p1"/>
            <p:cNvSpPr txBox="1"/>
            <p:nvPr/>
          </p:nvSpPr>
          <p:spPr>
            <a:xfrm>
              <a:off x="63500" y="6350"/>
              <a:ext cx="5533971" cy="8396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7" name="Google Shape;87;p1"/>
          <p:cNvSpPr/>
          <p:nvPr/>
        </p:nvSpPr>
        <p:spPr>
          <a:xfrm rot="-9425734">
            <a:off x="8385001" y="475597"/>
            <a:ext cx="8761717" cy="8957146"/>
          </a:xfrm>
          <a:custGeom>
            <a:avLst/>
            <a:gdLst/>
            <a:ahLst/>
            <a:cxnLst/>
            <a:rect l="l" t="t" r="r" b="b"/>
            <a:pathLst>
              <a:path w="8761717" h="8957146" extrusionOk="0">
                <a:moveTo>
                  <a:pt x="0" y="0"/>
                </a:moveTo>
                <a:lnTo>
                  <a:pt x="8761717" y="0"/>
                </a:lnTo>
                <a:lnTo>
                  <a:pt x="8761717" y="8957145"/>
                </a:lnTo>
                <a:lnTo>
                  <a:pt x="0" y="895714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0999"/>
            </a:blip>
            <a:stretch>
              <a:fillRect/>
            </a:stretch>
          </a:blipFill>
          <a:ln>
            <a:noFill/>
          </a:ln>
        </p:spPr>
      </p:sp>
      <p:sp>
        <p:nvSpPr>
          <p:cNvPr id="88" name="Google Shape;88;p1"/>
          <p:cNvSpPr/>
          <p:nvPr/>
        </p:nvSpPr>
        <p:spPr>
          <a:xfrm rot="4876606">
            <a:off x="-208938" y="6176739"/>
            <a:ext cx="4714159" cy="4819308"/>
          </a:xfrm>
          <a:custGeom>
            <a:avLst/>
            <a:gdLst/>
            <a:ahLst/>
            <a:cxnLst/>
            <a:rect l="l" t="t" r="r" b="b"/>
            <a:pathLst>
              <a:path w="4714159" h="4819308" extrusionOk="0">
                <a:moveTo>
                  <a:pt x="0" y="0"/>
                </a:moveTo>
                <a:lnTo>
                  <a:pt x="4714159" y="0"/>
                </a:lnTo>
                <a:lnTo>
                  <a:pt x="4714159" y="4819308"/>
                </a:lnTo>
                <a:lnTo>
                  <a:pt x="0" y="481930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89" name="Google Shape;89;p1"/>
          <p:cNvSpPr/>
          <p:nvPr/>
        </p:nvSpPr>
        <p:spPr>
          <a:xfrm>
            <a:off x="11857221" y="1719908"/>
            <a:ext cx="4955368" cy="7132071"/>
          </a:xfrm>
          <a:custGeom>
            <a:avLst/>
            <a:gdLst/>
            <a:ahLst/>
            <a:cxnLst/>
            <a:rect l="l" t="t" r="r" b="b"/>
            <a:pathLst>
              <a:path w="4955368" h="7132071" extrusionOk="0">
                <a:moveTo>
                  <a:pt x="0" y="0"/>
                </a:moveTo>
                <a:lnTo>
                  <a:pt x="4955368" y="0"/>
                </a:lnTo>
                <a:lnTo>
                  <a:pt x="4955368" y="7132071"/>
                </a:lnTo>
                <a:lnTo>
                  <a:pt x="0" y="71320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</p:sp>
      <p:grpSp>
        <p:nvGrpSpPr>
          <p:cNvPr id="90" name="Google Shape;90;p1"/>
          <p:cNvGrpSpPr/>
          <p:nvPr/>
        </p:nvGrpSpPr>
        <p:grpSpPr>
          <a:xfrm>
            <a:off x="-955072" y="9490984"/>
            <a:ext cx="20770739" cy="2231372"/>
            <a:chOff x="0" y="0"/>
            <a:chExt cx="9609927" cy="1032381"/>
          </a:xfrm>
        </p:grpSpPr>
        <p:sp>
          <p:nvSpPr>
            <p:cNvPr id="91" name="Google Shape;91;p1"/>
            <p:cNvSpPr/>
            <p:nvPr/>
          </p:nvSpPr>
          <p:spPr>
            <a:xfrm>
              <a:off x="0" y="0"/>
              <a:ext cx="9609927" cy="1032381"/>
            </a:xfrm>
            <a:custGeom>
              <a:avLst/>
              <a:gdLst/>
              <a:ahLst/>
              <a:cxnLst/>
              <a:rect l="l" t="t" r="r" b="b"/>
              <a:pathLst>
                <a:path w="9609927" h="1032381" extrusionOk="0">
                  <a:moveTo>
                    <a:pt x="9371802" y="0"/>
                  </a:moveTo>
                  <a:lnTo>
                    <a:pt x="9609927" y="238125"/>
                  </a:lnTo>
                  <a:lnTo>
                    <a:pt x="9609927" y="794256"/>
                  </a:lnTo>
                  <a:lnTo>
                    <a:pt x="9371802" y="1032381"/>
                  </a:lnTo>
                  <a:lnTo>
                    <a:pt x="238125" y="1032381"/>
                  </a:lnTo>
                  <a:lnTo>
                    <a:pt x="0" y="79425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9371802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92" name="Google Shape;92;p1"/>
            <p:cNvSpPr txBox="1"/>
            <p:nvPr/>
          </p:nvSpPr>
          <p:spPr>
            <a:xfrm>
              <a:off x="63500" y="6350"/>
              <a:ext cx="9482927" cy="9625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3" name="Google Shape;93;p1"/>
          <p:cNvSpPr/>
          <p:nvPr/>
        </p:nvSpPr>
        <p:spPr>
          <a:xfrm>
            <a:off x="5385996" y="2494774"/>
            <a:ext cx="1959027" cy="1625393"/>
          </a:xfrm>
          <a:custGeom>
            <a:avLst/>
            <a:gdLst/>
            <a:ahLst/>
            <a:cxnLst/>
            <a:rect l="l" t="t" r="r" b="b"/>
            <a:pathLst>
              <a:path w="1959027" h="1625393" extrusionOk="0">
                <a:moveTo>
                  <a:pt x="0" y="0"/>
                </a:moveTo>
                <a:lnTo>
                  <a:pt x="1959027" y="0"/>
                </a:lnTo>
                <a:lnTo>
                  <a:pt x="1959027" y="1625394"/>
                </a:lnTo>
                <a:lnTo>
                  <a:pt x="0" y="16253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95" name="Google Shape;95;p1"/>
          <p:cNvSpPr txBox="1"/>
          <p:nvPr/>
        </p:nvSpPr>
        <p:spPr>
          <a:xfrm>
            <a:off x="383991" y="4383759"/>
            <a:ext cx="11177834" cy="2984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4934" b="1" i="0" u="none" strike="noStrike" cap="none" dirty="0">
                <a:solidFill>
                  <a:srgbClr val="462DD4"/>
                </a:solidFill>
                <a:latin typeface="Poppins"/>
                <a:ea typeface="Poppins"/>
                <a:cs typeface="Poppins"/>
                <a:sym typeface="Poppins"/>
              </a:rPr>
              <a:t>TRAINING OF CORE TRAINERS FOR CPG MANAGEMENT OF BIPOLAR DISORDER (SECOND EDITION)</a:t>
            </a:r>
            <a:endParaRPr dirty="0"/>
          </a:p>
          <a:p>
            <a:pPr marL="0" marR="0" lvl="0" indent="0" algn="ctr" rtl="0">
              <a:lnSpc>
                <a:spcPct val="108471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934" b="1" i="0" u="none" strike="noStrike" cap="none" dirty="0">
              <a:solidFill>
                <a:srgbClr val="462DD4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6" name="Google Shape;96;p1"/>
          <p:cNvSpPr txBox="1"/>
          <p:nvPr/>
        </p:nvSpPr>
        <p:spPr>
          <a:xfrm>
            <a:off x="521825" y="6692639"/>
            <a:ext cx="11040000" cy="1545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71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4000" b="1" i="0" u="none" strike="noStrike" cap="none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CASE DISCUSSION</a:t>
            </a:r>
            <a:r>
              <a:rPr lang="en-MY" sz="4000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2 </a:t>
            </a:r>
            <a:endParaRPr sz="4000" b="1" i="0" u="none" strike="noStrike" cap="none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ctr" rtl="0">
              <a:lnSpc>
                <a:spcPct val="1338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i="0" u="none" strike="noStrike" cap="none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625287-1909-4F9F-8EAA-AEAB817326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mtClean="0"/>
              <a:t>1</a:t>
            </a:fld>
            <a:endParaRPr lang="en-MY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7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26033" b="-24589"/>
            </a:stretch>
          </a:blipFill>
          <a:ln>
            <a:noFill/>
          </a:ln>
        </p:spPr>
      </p:sp>
      <p:sp>
        <p:nvSpPr>
          <p:cNvPr id="126" name="Google Shape;126;p17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127" name="Google Shape;127;p17"/>
          <p:cNvGrpSpPr/>
          <p:nvPr/>
        </p:nvGrpSpPr>
        <p:grpSpPr>
          <a:xfrm>
            <a:off x="1965120" y="187447"/>
            <a:ext cx="12831319" cy="1832372"/>
            <a:chOff x="0" y="0"/>
            <a:chExt cx="3379442" cy="482600"/>
          </a:xfrm>
        </p:grpSpPr>
        <p:sp>
          <p:nvSpPr>
            <p:cNvPr id="128" name="Google Shape;128;p17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29" name="Google Shape;129;p17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0" name="Google Shape;130;p1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133" name="Google Shape;133;p17"/>
          <p:cNvSpPr txBox="1"/>
          <p:nvPr/>
        </p:nvSpPr>
        <p:spPr>
          <a:xfrm>
            <a:off x="4020552" y="76664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Answer 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F3C8BB-D9C2-481F-A4DB-C017CFA1CC22}"/>
              </a:ext>
            </a:extLst>
          </p:cNvPr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Clinical Practice Guidelines </a:t>
            </a:r>
          </a:p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 Management of Bipolar Disorder (Second Edition)</a:t>
            </a:r>
            <a:endParaRPr lang="en-MY" sz="20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450D0BD-7DFB-4E13-B7A5-27B9A2A07B01}"/>
              </a:ext>
            </a:extLst>
          </p:cNvPr>
          <p:cNvSpPr/>
          <p:nvPr/>
        </p:nvSpPr>
        <p:spPr>
          <a:xfrm>
            <a:off x="1980618" y="3846851"/>
            <a:ext cx="2055433" cy="3531760"/>
          </a:xfrm>
          <a:prstGeom prst="rect">
            <a:avLst/>
          </a:prstGeom>
          <a:solidFill>
            <a:srgbClr val="CC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r>
              <a:rPr lang="en-MY" sz="2000" b="1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Psychosocial Intervention</a:t>
            </a:r>
            <a:r>
              <a:rPr lang="en-MY" sz="2000" b="1" dirty="0">
                <a:latin typeface="Arial" panose="020B0604020202020204" pitchFamily="34" charset="0"/>
                <a:ea typeface="Calibri" panose="020F0502020204030204" pitchFamily="34" charset="0"/>
              </a:rPr>
              <a:t> ± </a:t>
            </a:r>
            <a:endParaRPr lang="en-MY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2000" b="1" dirty="0">
                <a:latin typeface="Arial" panose="020B0604020202020204" pitchFamily="34" charset="0"/>
                <a:ea typeface="Calibri" panose="020F0502020204030204" pitchFamily="34" charset="0"/>
              </a:rPr>
              <a:t>Psychotherapy  </a:t>
            </a:r>
            <a:endParaRPr lang="en-MY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MY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5845FD4-CB0B-416F-8FAC-58B9C022AADF}"/>
              </a:ext>
            </a:extLst>
          </p:cNvPr>
          <p:cNvSpPr/>
          <p:nvPr/>
        </p:nvSpPr>
        <p:spPr>
          <a:xfrm>
            <a:off x="15690507" y="3279781"/>
            <a:ext cx="1713022" cy="3531760"/>
          </a:xfrm>
          <a:prstGeom prst="rect">
            <a:avLst/>
          </a:prstGeom>
          <a:solidFill>
            <a:srgbClr val="CCCC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MY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± ECT</a:t>
            </a:r>
            <a:r>
              <a:rPr lang="en-MY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**</a:t>
            </a:r>
            <a:endParaRPr lang="en-MY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CE4BC0-69A6-4A4B-9C7B-B9C0805372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3584" y="2713290"/>
            <a:ext cx="11234057" cy="3809531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0B3EE288-A8E5-4966-9902-1BEAF83570E9}"/>
              </a:ext>
            </a:extLst>
          </p:cNvPr>
          <p:cNvSpPr/>
          <p:nvPr/>
        </p:nvSpPr>
        <p:spPr>
          <a:xfrm>
            <a:off x="12265303" y="7326191"/>
            <a:ext cx="3361703" cy="1349539"/>
          </a:xfrm>
          <a:prstGeom prst="rect">
            <a:avLst/>
          </a:prstGeom>
          <a:solidFill>
            <a:srgbClr val="F8F8F8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MY" sz="1800" dirty="0">
                <a:effectLst/>
                <a:latin typeface="+mn-lt"/>
                <a:ea typeface="Calibri" panose="020F0502020204030204" pitchFamily="34" charset="0"/>
              </a:rPr>
              <a:t>AP=antipsychotic</a:t>
            </a:r>
          </a:p>
          <a:p>
            <a:r>
              <a:rPr lang="en-MY" sz="1800" dirty="0">
                <a:effectLst/>
                <a:latin typeface="+mn-lt"/>
                <a:ea typeface="Calibri" panose="020F0502020204030204" pitchFamily="34" charset="0"/>
              </a:rPr>
              <a:t>AAP=atypical antipsychotic ECT=electroconvulsive therapy</a:t>
            </a:r>
          </a:p>
          <a:p>
            <a:r>
              <a:rPr lang="en-MY" sz="1800" dirty="0">
                <a:effectLst/>
                <a:latin typeface="+mn-lt"/>
                <a:ea typeface="Calibri" panose="020F0502020204030204" pitchFamily="34" charset="0"/>
              </a:rPr>
              <a:t>MS=mood stabiliser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MY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en-MY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MY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en-MY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MY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en-MY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E434CCB-42CE-48BB-B24B-789959C64025}"/>
              </a:ext>
            </a:extLst>
          </p:cNvPr>
          <p:cNvSpPr/>
          <p:nvPr/>
        </p:nvSpPr>
        <p:spPr>
          <a:xfrm>
            <a:off x="4410656" y="7016899"/>
            <a:ext cx="7527344" cy="2895142"/>
          </a:xfrm>
          <a:prstGeom prst="rect">
            <a:avLst/>
          </a:prstGeom>
          <a:solidFill>
            <a:srgbClr val="F8F8F8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</a:pPr>
            <a:r>
              <a:rPr lang="en-MY" sz="1800" dirty="0">
                <a:effectLst/>
                <a:latin typeface="+mn-lt"/>
                <a:ea typeface="Calibri" panose="020F0502020204030204" pitchFamily="34" charset="0"/>
              </a:rPr>
              <a:t> *If the patient is already on treatment:</a:t>
            </a:r>
          </a:p>
          <a:p>
            <a:pPr marL="355600" indent="-1778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MY" sz="1800" dirty="0">
                <a:effectLst/>
                <a:latin typeface="+mn-lt"/>
                <a:ea typeface="Calibri" panose="020F0502020204030204" pitchFamily="34" charset="0"/>
              </a:rPr>
              <a:t> consider optimising </a:t>
            </a:r>
          </a:p>
          <a:p>
            <a:pPr marL="355600" indent="-1778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MY" sz="1800" dirty="0">
                <a:effectLst/>
                <a:latin typeface="+mn-lt"/>
                <a:ea typeface="Calibri" panose="020F0502020204030204" pitchFamily="34" charset="0"/>
              </a:rPr>
              <a:t>antidepressants should be discontinued </a:t>
            </a:r>
          </a:p>
          <a:p>
            <a:pPr>
              <a:lnSpc>
                <a:spcPct val="107000"/>
              </a:lnSpc>
            </a:pPr>
            <a:r>
              <a:rPr lang="en-MY" sz="1800" dirty="0">
                <a:effectLst/>
                <a:latin typeface="+mn-lt"/>
                <a:ea typeface="Calibri" panose="020F0502020204030204" pitchFamily="34" charset="0"/>
              </a:rPr>
              <a:t>**ECT should be considered in the following conditions:</a:t>
            </a:r>
          </a:p>
          <a:p>
            <a:pPr marL="374650" indent="-1968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MY" sz="1800" dirty="0">
                <a:solidFill>
                  <a:srgbClr val="000000"/>
                </a:solidFill>
                <a:effectLst/>
                <a:latin typeface="+mn-lt"/>
                <a:ea typeface="Arial" panose="020B0604020202020204" pitchFamily="34" charset="0"/>
              </a:rPr>
              <a:t>rapid definitive response is required</a:t>
            </a:r>
            <a:endParaRPr lang="en-MY" sz="1800" dirty="0">
              <a:effectLst/>
              <a:latin typeface="+mn-lt"/>
              <a:ea typeface="Calibri" panose="020F0502020204030204" pitchFamily="34" charset="0"/>
            </a:endParaRPr>
          </a:p>
          <a:p>
            <a:pPr marL="374650" indent="-1968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MY" sz="1800" dirty="0">
                <a:solidFill>
                  <a:srgbClr val="000000"/>
                </a:solidFill>
                <a:effectLst/>
                <a:latin typeface="+mn-lt"/>
                <a:ea typeface="Arial" panose="020B0604020202020204" pitchFamily="34" charset="0"/>
              </a:rPr>
              <a:t>risk of other alternatives outweighs risk of ECT </a:t>
            </a:r>
            <a:endParaRPr lang="en-MY" sz="1800" dirty="0">
              <a:effectLst/>
              <a:latin typeface="+mn-lt"/>
              <a:ea typeface="Calibri" panose="020F0502020204030204" pitchFamily="34" charset="0"/>
            </a:endParaRPr>
          </a:p>
          <a:p>
            <a:pPr marL="374650" indent="-1968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MY" sz="1800" dirty="0">
                <a:solidFill>
                  <a:srgbClr val="000000"/>
                </a:solidFill>
                <a:effectLst/>
                <a:latin typeface="+mn-lt"/>
                <a:ea typeface="Arial" panose="020B0604020202020204" pitchFamily="34" charset="0"/>
              </a:rPr>
              <a:t>previous good response to ECT </a:t>
            </a:r>
            <a:endParaRPr lang="en-MY" sz="1800" dirty="0">
              <a:effectLst/>
              <a:latin typeface="+mn-lt"/>
              <a:ea typeface="Calibri" panose="020F0502020204030204" pitchFamily="34" charset="0"/>
            </a:endParaRPr>
          </a:p>
          <a:p>
            <a:pPr marL="374650" indent="-1968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MY" sz="1800" dirty="0">
                <a:effectLst/>
                <a:latin typeface="+mn-lt"/>
                <a:ea typeface="Arial" panose="020B0604020202020204" pitchFamily="34" charset="0"/>
              </a:rPr>
              <a:t>patient’s</a:t>
            </a:r>
            <a:r>
              <a:rPr lang="en-MY" sz="1800" dirty="0">
                <a:solidFill>
                  <a:srgbClr val="000000"/>
                </a:solidFill>
                <a:effectLst/>
                <a:latin typeface="+mn-lt"/>
                <a:ea typeface="Arial" panose="020B0604020202020204" pitchFamily="34" charset="0"/>
              </a:rPr>
              <a:t> preference</a:t>
            </a:r>
            <a:r>
              <a:rPr lang="en-MY" sz="1800" baseline="30000" dirty="0">
                <a:effectLst/>
                <a:latin typeface="+mn-lt"/>
                <a:ea typeface="Calibri" panose="020F0502020204030204" pitchFamily="34" charset="0"/>
              </a:rPr>
              <a:t> </a:t>
            </a:r>
          </a:p>
          <a:p>
            <a:pPr marL="90170" algn="just">
              <a:lnSpc>
                <a:spcPct val="107000"/>
              </a:lnSpc>
            </a:pPr>
            <a:r>
              <a:rPr lang="en-MY" sz="1800" baseline="30000" dirty="0">
                <a:effectLst/>
                <a:latin typeface="+mn-lt"/>
                <a:ea typeface="Calibri" panose="020F0502020204030204" pitchFamily="34" charset="0"/>
              </a:rPr>
              <a:t>†</a:t>
            </a:r>
            <a:r>
              <a:rPr lang="en-MY" sz="1800" dirty="0">
                <a:effectLst/>
                <a:latin typeface="+mn-lt"/>
                <a:ea typeface="Calibri" panose="020F0502020204030204" pitchFamily="34" charset="0"/>
              </a:rPr>
              <a:t>valproate - safety concerns present, refer to </a:t>
            </a:r>
            <a:r>
              <a:rPr lang="en-MY" sz="1800" b="1" dirty="0">
                <a:effectLst/>
                <a:latin typeface="+mn-lt"/>
                <a:ea typeface="Calibri" panose="020F0502020204030204" pitchFamily="34" charset="0"/>
              </a:rPr>
              <a:t>Appendix 5 &amp; 9 in CPG</a:t>
            </a:r>
            <a:endParaRPr lang="en-MY" sz="1800" dirty="0">
              <a:effectLst/>
              <a:latin typeface="+mn-lt"/>
              <a:ea typeface="Calibri" panose="020F0502020204030204" pitchFamily="34" charset="0"/>
            </a:endParaRPr>
          </a:p>
          <a:p>
            <a:pPr marL="37592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MY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7592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MY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MY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en-MY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MY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en-MY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58B501-6E69-4809-9B0F-0DE8845B5F8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527641" y="8683539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10</a:t>
            </a:fld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140743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/>
          <p:nvPr/>
        </p:nvSpPr>
        <p:spPr>
          <a:xfrm rot="93030">
            <a:off x="700998" y="3736496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142" name="Google Shape;142;p18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A04A87-97A0-4D95-BD80-63598FADD834}"/>
              </a:ext>
            </a:extLst>
          </p:cNvPr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Clinical Practice Guidelines </a:t>
            </a:r>
          </a:p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 Management of Bipolar Disorder (Second Edition)</a:t>
            </a:r>
            <a:endParaRPr lang="en-MY" sz="20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55A8AE-6C48-4D09-B899-D3B0FF36F121}"/>
              </a:ext>
            </a:extLst>
          </p:cNvPr>
          <p:cNvSpPr txBox="1"/>
          <p:nvPr/>
        </p:nvSpPr>
        <p:spPr>
          <a:xfrm>
            <a:off x="3378200" y="2735581"/>
            <a:ext cx="138049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Aripiprazole is the pharmacological treatment of choice given her weight profile. </a:t>
            </a:r>
          </a:p>
          <a:p>
            <a:pPr marL="342900" lvl="0" indent="-342900">
              <a:buClr>
                <a:schemeClr val="dk1"/>
              </a:buClr>
              <a:buSzPts val="4000"/>
              <a:buFont typeface="Arial"/>
              <a:buChar char="•"/>
            </a:pPr>
            <a:endParaRPr lang="en-MY" sz="2000" dirty="0">
              <a:solidFill>
                <a:schemeClr val="dk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342900" lvl="0" indent="-342900"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Patient is not restarted on sodium valproate in view of her childbearing age.</a:t>
            </a:r>
            <a:endParaRPr lang="en-MY" sz="4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1DE8E9-F47A-4AF8-B3F4-BBCF2366259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646400" y="8658226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11</a:t>
            </a:fld>
            <a:endParaRPr lang="en-MY" sz="2400"/>
          </a:p>
        </p:txBody>
      </p:sp>
      <p:grpSp>
        <p:nvGrpSpPr>
          <p:cNvPr id="7" name="Google Shape;127;p17">
            <a:extLst>
              <a:ext uri="{FF2B5EF4-FFF2-40B4-BE49-F238E27FC236}">
                <a16:creationId xmlns:a16="http://schemas.microsoft.com/office/drawing/2014/main" id="{946EEF8A-591C-5A67-3BC2-35A84347AF4C}"/>
              </a:ext>
            </a:extLst>
          </p:cNvPr>
          <p:cNvGrpSpPr/>
          <p:nvPr/>
        </p:nvGrpSpPr>
        <p:grpSpPr>
          <a:xfrm>
            <a:off x="1965120" y="187447"/>
            <a:ext cx="12831319" cy="1832372"/>
            <a:chOff x="0" y="0"/>
            <a:chExt cx="3379442" cy="482600"/>
          </a:xfrm>
        </p:grpSpPr>
        <p:sp>
          <p:nvSpPr>
            <p:cNvPr id="8" name="Google Shape;128;p17">
              <a:extLst>
                <a:ext uri="{FF2B5EF4-FFF2-40B4-BE49-F238E27FC236}">
                  <a16:creationId xmlns:a16="http://schemas.microsoft.com/office/drawing/2014/main" id="{6D48D6E0-2421-599F-3C5E-1F995C08E98A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9" name="Google Shape;129;p17">
              <a:extLst>
                <a:ext uri="{FF2B5EF4-FFF2-40B4-BE49-F238E27FC236}">
                  <a16:creationId xmlns:a16="http://schemas.microsoft.com/office/drawing/2014/main" id="{49A7D36D-7825-E403-CA4A-AE5551D932A6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" name="Google Shape;133;p17">
            <a:extLst>
              <a:ext uri="{FF2B5EF4-FFF2-40B4-BE49-F238E27FC236}">
                <a16:creationId xmlns:a16="http://schemas.microsoft.com/office/drawing/2014/main" id="{E31353D3-F7C8-E9D6-5BCB-0C60A3129788}"/>
              </a:ext>
            </a:extLst>
          </p:cNvPr>
          <p:cNvSpPr txBox="1"/>
          <p:nvPr/>
        </p:nvSpPr>
        <p:spPr>
          <a:xfrm>
            <a:off x="4020552" y="76664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Answer 3</a:t>
            </a:r>
          </a:p>
        </p:txBody>
      </p:sp>
      <p:sp>
        <p:nvSpPr>
          <p:cNvPr id="143" name="Google Shape;143;p1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3" b="-24589"/>
            </a:stretch>
          </a:blip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314714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0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201" name="Google Shape;201;p10"/>
          <p:cNvGrpSpPr/>
          <p:nvPr/>
        </p:nvGrpSpPr>
        <p:grpSpPr>
          <a:xfrm>
            <a:off x="-894247" y="8532744"/>
            <a:ext cx="12831319" cy="1832372"/>
            <a:chOff x="0" y="0"/>
            <a:chExt cx="3379442" cy="482600"/>
          </a:xfrm>
        </p:grpSpPr>
        <p:sp>
          <p:nvSpPr>
            <p:cNvPr id="202" name="Google Shape;202;p10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203" name="Google Shape;203;p10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4" name="Google Shape;204;p10"/>
          <p:cNvSpPr/>
          <p:nvPr/>
        </p:nvSpPr>
        <p:spPr>
          <a:xfrm rot="8958111">
            <a:off x="11696445" y="1235810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205" name="Google Shape;205;p10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</p:sp>
      <p:sp>
        <p:nvSpPr>
          <p:cNvPr id="207" name="Google Shape;207;p10"/>
          <p:cNvSpPr txBox="1"/>
          <p:nvPr/>
        </p:nvSpPr>
        <p:spPr>
          <a:xfrm>
            <a:off x="3403601" y="736600"/>
            <a:ext cx="13716000" cy="7146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She responds well to aripiprazole &amp; returns to work. </a:t>
            </a:r>
            <a:endParaRPr sz="4000" dirty="0">
              <a:solidFill>
                <a:schemeClr val="dk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45720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342900" marR="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Char char="•"/>
            </a:pPr>
            <a:r>
              <a:rPr lang="en-MY" sz="4000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However, she is sceptical about her illness &amp; thus ambivalent about continuing her medication.</a:t>
            </a:r>
          </a:p>
          <a:p>
            <a:pPr marR="0"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</a:pPr>
            <a:endParaRPr lang="en-MY" sz="2000" dirty="0">
              <a:solidFill>
                <a:schemeClr val="dk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342900" marR="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Char char="•"/>
            </a:pPr>
            <a:r>
              <a:rPr lang="en-MY" sz="4000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Instead, she has been relying on herbal remedies &amp; internet wellness advice.</a:t>
            </a:r>
          </a:p>
        </p:txBody>
      </p:sp>
      <p:sp>
        <p:nvSpPr>
          <p:cNvPr id="10" name="Google Shape;158;p6">
            <a:extLst>
              <a:ext uri="{FF2B5EF4-FFF2-40B4-BE49-F238E27FC236}">
                <a16:creationId xmlns:a16="http://schemas.microsoft.com/office/drawing/2014/main" id="{547883C5-0CBB-414E-836C-5121877E7551}"/>
              </a:ext>
            </a:extLst>
          </p:cNvPr>
          <p:cNvSpPr txBox="1"/>
          <p:nvPr/>
        </p:nvSpPr>
        <p:spPr>
          <a:xfrm>
            <a:off x="73322" y="8786230"/>
            <a:ext cx="11743200" cy="1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Calibri"/>
              <a:buNone/>
            </a:pPr>
            <a:r>
              <a:rPr lang="en-MY" sz="5400" b="1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Scenario continues….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155B25-F887-4B3B-86CE-DA4ABB420363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582900" y="8651011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12</a:t>
            </a:fld>
            <a:endParaRPr lang="en-MY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127" name="Google Shape;127;p17"/>
          <p:cNvGrpSpPr/>
          <p:nvPr/>
        </p:nvGrpSpPr>
        <p:grpSpPr>
          <a:xfrm>
            <a:off x="1965120" y="187447"/>
            <a:ext cx="12831319" cy="1832372"/>
            <a:chOff x="0" y="0"/>
            <a:chExt cx="3379442" cy="482600"/>
          </a:xfrm>
        </p:grpSpPr>
        <p:sp>
          <p:nvSpPr>
            <p:cNvPr id="128" name="Google Shape;128;p17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29" name="Google Shape;129;p17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0" name="Google Shape;130;p1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131" name="Google Shape;131;p17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3" b="-24589"/>
            </a:stretch>
          </a:blipFill>
          <a:ln>
            <a:noFill/>
          </a:ln>
        </p:spPr>
      </p:sp>
      <p:sp>
        <p:nvSpPr>
          <p:cNvPr id="132" name="Google Shape;132;p17"/>
          <p:cNvSpPr txBox="1"/>
          <p:nvPr/>
        </p:nvSpPr>
        <p:spPr>
          <a:xfrm>
            <a:off x="3378200" y="2727311"/>
            <a:ext cx="13817600" cy="6253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55600" marR="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rgbClr val="FF0000"/>
                </a:solidFill>
              </a:rPr>
              <a:t>What are the potential risk factors for non-adherence in the patient?</a:t>
            </a:r>
          </a:p>
        </p:txBody>
      </p:sp>
      <p:sp>
        <p:nvSpPr>
          <p:cNvPr id="133" name="Google Shape;133;p17"/>
          <p:cNvSpPr txBox="1"/>
          <p:nvPr/>
        </p:nvSpPr>
        <p:spPr>
          <a:xfrm>
            <a:off x="4020552" y="76664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rgbClr val="FF0000"/>
                </a:solidFill>
              </a:rPr>
              <a:t>Question 4</a:t>
            </a:r>
            <a:endParaRPr sz="54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F3C8BB-D9C2-481F-A4DB-C017CFA1CC22}"/>
              </a:ext>
            </a:extLst>
          </p:cNvPr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Clinical Practice Guidelines </a:t>
            </a:r>
          </a:p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 Management of Bipolar Disorder (Second Edition)</a:t>
            </a:r>
            <a:endParaRPr lang="en-MY" sz="20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E6E84F-8751-440A-A272-850E964F8D4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457714" y="8603337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13</a:t>
            </a:fld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0659024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/>
          <p:nvPr/>
        </p:nvSpPr>
        <p:spPr>
          <a:xfrm rot="93030">
            <a:off x="700998" y="3736496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139" name="Google Shape;139;p18"/>
          <p:cNvGrpSpPr/>
          <p:nvPr/>
        </p:nvGrpSpPr>
        <p:grpSpPr>
          <a:xfrm>
            <a:off x="1704833" y="187447"/>
            <a:ext cx="12831319" cy="1832372"/>
            <a:chOff x="0" y="0"/>
            <a:chExt cx="3379442" cy="482600"/>
          </a:xfrm>
        </p:grpSpPr>
        <p:sp>
          <p:nvSpPr>
            <p:cNvPr id="140" name="Google Shape;140;p18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41" name="Google Shape;141;p18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2" name="Google Shape;142;p18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143" name="Google Shape;143;p1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3" b="-24589"/>
            </a:stretch>
          </a:blipFill>
          <a:ln>
            <a:noFill/>
          </a:ln>
        </p:spPr>
      </p:sp>
      <p:sp>
        <p:nvSpPr>
          <p:cNvPr id="145" name="Google Shape;145;p18"/>
          <p:cNvSpPr txBox="1"/>
          <p:nvPr/>
        </p:nvSpPr>
        <p:spPr>
          <a:xfrm>
            <a:off x="6169759" y="63786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Answer 4</a:t>
            </a:r>
            <a:endParaRPr sz="54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A04A87-97A0-4D95-BD80-63598FADD834}"/>
              </a:ext>
            </a:extLst>
          </p:cNvPr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Clinical Practice Guidelines </a:t>
            </a:r>
          </a:p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 Management of Bipolar Disorder (Second Edition)</a:t>
            </a:r>
            <a:endParaRPr lang="en-MY" sz="20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55A8AE-6C48-4D09-B899-D3B0FF36F121}"/>
              </a:ext>
            </a:extLst>
          </p:cNvPr>
          <p:cNvSpPr txBox="1"/>
          <p:nvPr/>
        </p:nvSpPr>
        <p:spPr>
          <a:xfrm>
            <a:off x="3441700" y="2739299"/>
            <a:ext cx="13665200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4500" marR="0" lvl="0" indent="-44450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MY" sz="4000" b="1" u="sng" dirty="0"/>
              <a:t>Risk factors for non-adherence:</a:t>
            </a:r>
          </a:p>
          <a:p>
            <a:pPr marL="859500" marR="0" lvl="0" indent="-571500" algn="just" rtl="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MY" sz="2000" u="sng" dirty="0"/>
          </a:p>
          <a:p>
            <a:pPr marL="901700" marR="0" lvl="0" indent="-457200" algn="just" rtl="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3600" dirty="0"/>
              <a:t>Prior history of non-adherence</a:t>
            </a:r>
          </a:p>
          <a:p>
            <a:pPr marL="901700" marR="0" lvl="0" indent="-457200" algn="just" rtl="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901700" marR="0" lvl="0" indent="-457200" algn="just" rtl="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3600" dirty="0"/>
              <a:t>Lack of insight of her illness</a:t>
            </a:r>
          </a:p>
          <a:p>
            <a:pPr marL="901700" marR="0" lvl="0" indent="-457200" algn="just" rtl="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901700" marR="0" lvl="0" indent="-457200" algn="just" rtl="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3600" dirty="0"/>
              <a:t>Negative attitudes towards drugs in general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2AA4D5-EE1A-4574-95CA-0576FDC058E7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618559" y="8658226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14</a:t>
            </a:fld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883179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127" name="Google Shape;127;p17"/>
          <p:cNvGrpSpPr/>
          <p:nvPr/>
        </p:nvGrpSpPr>
        <p:grpSpPr>
          <a:xfrm>
            <a:off x="1965120" y="187447"/>
            <a:ext cx="12831319" cy="1832372"/>
            <a:chOff x="0" y="0"/>
            <a:chExt cx="3379442" cy="482600"/>
          </a:xfrm>
        </p:grpSpPr>
        <p:sp>
          <p:nvSpPr>
            <p:cNvPr id="128" name="Google Shape;128;p17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29" name="Google Shape;129;p17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0" name="Google Shape;130;p1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131" name="Google Shape;131;p17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3" b="-24589"/>
            </a:stretch>
          </a:blipFill>
          <a:ln>
            <a:noFill/>
          </a:ln>
        </p:spPr>
      </p:sp>
      <p:sp>
        <p:nvSpPr>
          <p:cNvPr id="132" name="Google Shape;132;p17"/>
          <p:cNvSpPr txBox="1"/>
          <p:nvPr/>
        </p:nvSpPr>
        <p:spPr>
          <a:xfrm>
            <a:off x="3429000" y="2740011"/>
            <a:ext cx="13627100" cy="5988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1" dirty="0">
                <a:solidFill>
                  <a:srgbClr val="FF0000"/>
                </a:solidFill>
                <a:latin typeface="+mn-lt"/>
                <a:ea typeface="Calibri"/>
                <a:cs typeface="Calibri"/>
                <a:sym typeface="Calibri"/>
              </a:rPr>
              <a:t>How would you manage patient’s poor adherence?</a:t>
            </a:r>
          </a:p>
        </p:txBody>
      </p:sp>
      <p:sp>
        <p:nvSpPr>
          <p:cNvPr id="133" name="Google Shape;133;p17"/>
          <p:cNvSpPr txBox="1"/>
          <p:nvPr/>
        </p:nvSpPr>
        <p:spPr>
          <a:xfrm>
            <a:off x="3429000" y="55554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rgbClr val="FF0000"/>
                </a:solidFill>
              </a:rPr>
              <a:t>Question 5</a:t>
            </a:r>
            <a:endParaRPr sz="54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F3C8BB-D9C2-481F-A4DB-C017CFA1CC22}"/>
              </a:ext>
            </a:extLst>
          </p:cNvPr>
          <p:cNvSpPr txBox="1"/>
          <p:nvPr/>
        </p:nvSpPr>
        <p:spPr>
          <a:xfrm>
            <a:off x="5625885" y="9579114"/>
            <a:ext cx="7749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Clinical Practice Guidelines </a:t>
            </a:r>
          </a:p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 Management of Bipolar Disorder (Second Edition)</a:t>
            </a:r>
            <a:endParaRPr lang="en-MY" sz="20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5AD83E-DAE0-400E-9E38-BE68D9C3724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608300" y="8667313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15</a:t>
            </a:fld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587099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/>
          <p:nvPr/>
        </p:nvSpPr>
        <p:spPr>
          <a:xfrm rot="93030">
            <a:off x="700998" y="3736496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139" name="Google Shape;139;p18"/>
          <p:cNvGrpSpPr/>
          <p:nvPr/>
        </p:nvGrpSpPr>
        <p:grpSpPr>
          <a:xfrm>
            <a:off x="1704833" y="187447"/>
            <a:ext cx="12831319" cy="1832372"/>
            <a:chOff x="0" y="0"/>
            <a:chExt cx="3379442" cy="482600"/>
          </a:xfrm>
        </p:grpSpPr>
        <p:sp>
          <p:nvSpPr>
            <p:cNvPr id="140" name="Google Shape;140;p18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41" name="Google Shape;141;p18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2" name="Google Shape;142;p18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143" name="Google Shape;143;p1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3" b="-24589"/>
            </a:stretch>
          </a:blipFill>
          <a:ln>
            <a:noFill/>
          </a:ln>
        </p:spPr>
      </p:sp>
      <p:sp>
        <p:nvSpPr>
          <p:cNvPr id="145" name="Google Shape;145;p18"/>
          <p:cNvSpPr txBox="1"/>
          <p:nvPr/>
        </p:nvSpPr>
        <p:spPr>
          <a:xfrm>
            <a:off x="6169759" y="63786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Answer 6 (source of figure?)</a:t>
            </a:r>
            <a:endParaRPr sz="54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A04A87-97A0-4D95-BD80-63598FADD834}"/>
              </a:ext>
            </a:extLst>
          </p:cNvPr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Clinical Practice Guidelines </a:t>
            </a:r>
          </a:p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 Management of Bipolar Disorder (Second Edition)</a:t>
            </a:r>
            <a:endParaRPr lang="en-MY" sz="20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68926E-0C82-45A3-998E-EC95D8E2CA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5200" y="2509262"/>
            <a:ext cx="10789851" cy="671211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9D1188-495D-4A0D-A379-FE42024C1305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618559" y="8734575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16</a:t>
            </a:fld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5880217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7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230" name="Google Shape;230;p1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232" name="Google Shape;232;p17"/>
          <p:cNvSpPr txBox="1"/>
          <p:nvPr/>
        </p:nvSpPr>
        <p:spPr>
          <a:xfrm>
            <a:off x="3429000" y="403434"/>
            <a:ext cx="10515600" cy="10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en-MY" sz="5400" b="1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Answer 6</a:t>
            </a:r>
            <a:endParaRPr sz="5400" b="1" dirty="0">
              <a:solidFill>
                <a:srgbClr val="FF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graphicFrame>
        <p:nvGraphicFramePr>
          <p:cNvPr id="233" name="Google Shape;233;p17"/>
          <p:cNvGraphicFramePr/>
          <p:nvPr>
            <p:extLst>
              <p:ext uri="{D42A27DB-BD31-4B8C-83A1-F6EECF244321}">
                <p14:modId xmlns:p14="http://schemas.microsoft.com/office/powerpoint/2010/main" val="2685657958"/>
              </p:ext>
            </p:extLst>
          </p:nvPr>
        </p:nvGraphicFramePr>
        <p:xfrm>
          <a:off x="990600" y="1587869"/>
          <a:ext cx="16154400" cy="7328449"/>
        </p:xfrm>
        <a:graphic>
          <a:graphicData uri="http://schemas.openxmlformats.org/drawingml/2006/table">
            <a:tbl>
              <a:tblPr firstRow="1" bandRow="1">
                <a:noFill/>
                <a:tableStyleId>{FF6CE81F-9F8E-4325-8B18-9B7C445B1E46}</a:tableStyleId>
              </a:tblPr>
              <a:tblGrid>
                <a:gridCol w="5070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835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12680">
                <a:tc grid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4800" u="none" strike="noStrike" cap="none" dirty="0">
                          <a:solidFill>
                            <a:schemeClr val="dk1"/>
                          </a:solidFill>
                        </a:rPr>
                        <a:t>PSYCHOEDUCATION- APPENDIX 6 </a:t>
                      </a:r>
                      <a:endParaRPr sz="4800" b="1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287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Calibri"/>
                        <a:buNone/>
                      </a:pPr>
                      <a:r>
                        <a:rPr lang="en-MY" sz="28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Information on illness features</a:t>
                      </a:r>
                      <a:endParaRPr sz="2800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28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Clarify symptoms of </a:t>
                      </a:r>
                      <a:r>
                        <a:rPr lang="en-MY" sz="28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b</a:t>
                      </a:r>
                      <a:r>
                        <a:rPr lang="en-MY" sz="28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ipolar</a:t>
                      </a:r>
                      <a:r>
                        <a:rPr lang="en-MY" sz="28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 d</a:t>
                      </a:r>
                      <a:r>
                        <a:rPr lang="en-MY" sz="28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isorder &amp; emphasise on untreated mood episodes can worsen over time.</a:t>
                      </a:r>
                      <a:endParaRPr sz="28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287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Calibri"/>
                        <a:buNone/>
                      </a:pPr>
                      <a:r>
                        <a:rPr lang="en-MY" sz="2800" b="1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Importance of treatment compliance</a:t>
                      </a:r>
                      <a:endParaRPr sz="2800" b="1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2800" b="1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Address concerns about dependency &amp; side effects, focusing on the role of medications in maintaining long-term stability.</a:t>
                      </a:r>
                      <a:endParaRPr sz="2800" b="1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5544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Calibri"/>
                        <a:buNone/>
                      </a:pPr>
                      <a:r>
                        <a:rPr lang="en-MY" sz="28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Early detection of prodromal signs of recurrence</a:t>
                      </a:r>
                      <a:endParaRPr sz="28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28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Encourage consistent tracking of mood patterns to help patient recognises triggers &amp; early warning signs. Mobile apps e.g. mood tracking apps &amp; expense tracker apps can be used to identify early signs of mood episodes &amp; patterns over time.</a:t>
                      </a:r>
                      <a:endParaRPr sz="28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5544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Calibri"/>
                        <a:buNone/>
                      </a:pPr>
                      <a:r>
                        <a:rPr lang="en-MY" sz="28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Management of mood symptoms or co-morbid conditions</a:t>
                      </a:r>
                      <a:endParaRPr sz="28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28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Management of mood symptoms requires a combination of medication, stress management/therapy, lifestyle modifications &amp; support systems. Co-morbid issues should be addressed &amp; managed appropriately e.g. anxiety, insomnia &amp; substance use.</a:t>
                      </a:r>
                      <a:endParaRPr sz="28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903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Calibri"/>
                        <a:buNone/>
                      </a:pPr>
                      <a:r>
                        <a:rPr lang="en-MY" sz="28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Lifestyle regularity</a:t>
                      </a:r>
                      <a:endParaRPr sz="28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28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Emphasize the importance of consistent sleep schedule, balanced diet, &amp; exercise in mood regulation.</a:t>
                      </a:r>
                      <a:endParaRPr sz="28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2CBD91B2-9B60-47EB-B1FC-8D45A1B896EB}"/>
              </a:ext>
            </a:extLst>
          </p:cNvPr>
          <p:cNvSpPr txBox="1"/>
          <p:nvPr/>
        </p:nvSpPr>
        <p:spPr>
          <a:xfrm>
            <a:off x="5625885" y="9579114"/>
            <a:ext cx="7749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Clinical Practice Guidelines </a:t>
            </a:r>
          </a:p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 Management of Bipolar Disorder (Second Edition)</a:t>
            </a:r>
            <a:endParaRPr lang="en-MY" sz="20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201233-6718-4920-9582-48D152C8BC65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624293" y="8689607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2400" dirty="0"/>
              <a:t>17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/>
          <p:nvPr/>
        </p:nvSpPr>
        <p:spPr>
          <a:xfrm rot="93030">
            <a:off x="700998" y="3736496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139" name="Google Shape;139;p18"/>
          <p:cNvGrpSpPr/>
          <p:nvPr/>
        </p:nvGrpSpPr>
        <p:grpSpPr>
          <a:xfrm>
            <a:off x="1704833" y="187447"/>
            <a:ext cx="12831319" cy="1832372"/>
            <a:chOff x="0" y="0"/>
            <a:chExt cx="3379442" cy="482600"/>
          </a:xfrm>
        </p:grpSpPr>
        <p:sp>
          <p:nvSpPr>
            <p:cNvPr id="140" name="Google Shape;140;p18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41" name="Google Shape;141;p18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2" name="Google Shape;142;p18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143" name="Google Shape;143;p1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3" b="-24589"/>
            </a:stretch>
          </a:blipFill>
          <a:ln>
            <a:noFill/>
          </a:ln>
        </p:spPr>
      </p:sp>
      <p:sp>
        <p:nvSpPr>
          <p:cNvPr id="145" name="Google Shape;145;p18"/>
          <p:cNvSpPr txBox="1"/>
          <p:nvPr/>
        </p:nvSpPr>
        <p:spPr>
          <a:xfrm>
            <a:off x="6169759" y="63786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Answer 6</a:t>
            </a:r>
            <a:endParaRPr sz="54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A04A87-97A0-4D95-BD80-63598FADD834}"/>
              </a:ext>
            </a:extLst>
          </p:cNvPr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Clinical Practice Guidelines </a:t>
            </a:r>
          </a:p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 Management Of Bipolar Disorder (Second Edition)</a:t>
            </a:r>
            <a:endParaRPr lang="en-MY" sz="20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4C94A5-6C48-4E86-9A51-3223746FAEDB}"/>
              </a:ext>
            </a:extLst>
          </p:cNvPr>
          <p:cNvSpPr txBox="1"/>
          <p:nvPr/>
        </p:nvSpPr>
        <p:spPr>
          <a:xfrm>
            <a:off x="3429000" y="2371531"/>
            <a:ext cx="13665200" cy="70031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4500" marR="0" lvl="0" indent="-44450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Components of Customized Adherence Enhancement (CAE)</a:t>
            </a:r>
            <a:endParaRPr lang="en-US" sz="4000" b="1" u="sng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01700" lvl="0" indent="-546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36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psychoeducation</a:t>
            </a:r>
          </a:p>
          <a:p>
            <a:pPr marL="901700" lvl="0" indent="-546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36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modified motivational enhancement therapy: to enhance patient’s motivation to increase likelihood of medication adherence</a:t>
            </a:r>
          </a:p>
          <a:p>
            <a:pPr marL="901700" lvl="0" indent="-546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36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 with providers: individuals are supported with discussions on crucial aspects of treatment planning including expectations</a:t>
            </a:r>
          </a:p>
          <a:p>
            <a:pPr marL="901700" lvl="0" indent="-546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36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medication routines: aim to help individuals adjust their treatment plans as needed</a:t>
            </a:r>
            <a:endParaRPr lang="en-US" sz="36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9472AB-1EF3-4490-9148-380DBE570735}"/>
              </a:ext>
            </a:extLst>
          </p:cNvPr>
          <p:cNvSpPr txBox="1"/>
          <p:nvPr/>
        </p:nvSpPr>
        <p:spPr>
          <a:xfrm>
            <a:off x="12766655" y="9240974"/>
            <a:ext cx="4829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000" dirty="0"/>
              <a:t>CPG page 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E41E65-3622-4991-AF71-8172857355E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mtClean="0"/>
              <a:t>18</a:t>
            </a:fld>
            <a:endParaRPr lang="en-MY"/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43CD5494-DE1A-42C2-ADCA-0FCDB054E231}"/>
              </a:ext>
            </a:extLst>
          </p:cNvPr>
          <p:cNvSpPr txBox="1">
            <a:spLocks/>
          </p:cNvSpPr>
          <p:nvPr/>
        </p:nvSpPr>
        <p:spPr>
          <a:xfrm>
            <a:off x="15652928" y="932426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MY" sz="2400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1940916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1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239" name="Google Shape;239;p11"/>
          <p:cNvGrpSpPr/>
          <p:nvPr/>
        </p:nvGrpSpPr>
        <p:grpSpPr>
          <a:xfrm>
            <a:off x="-943233" y="8475035"/>
            <a:ext cx="12831319" cy="1832372"/>
            <a:chOff x="0" y="0"/>
            <a:chExt cx="3379442" cy="482600"/>
          </a:xfrm>
        </p:grpSpPr>
        <p:sp>
          <p:nvSpPr>
            <p:cNvPr id="240" name="Google Shape;240;p11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241" name="Google Shape;241;p11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42" name="Google Shape;242;p11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243" name="Google Shape;243;p11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</p:sp>
      <p:sp>
        <p:nvSpPr>
          <p:cNvPr id="245" name="Google Shape;245;p11"/>
          <p:cNvSpPr txBox="1"/>
          <p:nvPr/>
        </p:nvSpPr>
        <p:spPr>
          <a:xfrm>
            <a:off x="3441700" y="741361"/>
            <a:ext cx="13728700" cy="7127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rtl="0"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Several months later, she returns earlier than her scheduled appointment with reports of depressive symptoms after being transferred departments at work. </a:t>
            </a:r>
          </a:p>
          <a:p>
            <a:pPr marR="0" lvl="0" rtl="0">
              <a:buClr>
                <a:schemeClr val="dk1"/>
              </a:buClr>
              <a:buSzPts val="4000"/>
            </a:pP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rtl="0"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She reports of feeling low most of the time &amp; this is associated with low energy, feelings of worthlessness, difficulty in concentrating, reduced appetite, weight loss, difficulty in initiating sleep &amp; frequent crying spells for the past 2 weeks. </a:t>
            </a:r>
          </a:p>
          <a:p>
            <a:pPr marR="0" lvl="0" rtl="0">
              <a:buClr>
                <a:schemeClr val="dk1"/>
              </a:buClr>
              <a:buSzPts val="4000"/>
            </a:pPr>
            <a:endParaRPr lang="en-MY" sz="20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342900" marR="0" lvl="0" indent="-342900" rtl="0"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She has often called in sick during this period &amp; isolated herself from friends &amp; family. </a:t>
            </a:r>
            <a:endParaRPr sz="40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342900" marR="0" lvl="0" indent="-88900" algn="just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457200" marR="0" lvl="0" indent="0" algn="just" rtl="0">
              <a:spcBef>
                <a:spcPts val="800"/>
              </a:spcBef>
              <a:spcAft>
                <a:spcPts val="0"/>
              </a:spcAft>
              <a:buNone/>
            </a:pPr>
            <a:endParaRPr sz="40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0" name="Google Shape;158;p6">
            <a:extLst>
              <a:ext uri="{FF2B5EF4-FFF2-40B4-BE49-F238E27FC236}">
                <a16:creationId xmlns:a16="http://schemas.microsoft.com/office/drawing/2014/main" id="{FC4A9154-20A0-4211-BCD8-DD438C57CBE4}"/>
              </a:ext>
            </a:extLst>
          </p:cNvPr>
          <p:cNvSpPr txBox="1"/>
          <p:nvPr/>
        </p:nvSpPr>
        <p:spPr>
          <a:xfrm>
            <a:off x="24336" y="8786230"/>
            <a:ext cx="11743200" cy="1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Calibri"/>
              <a:buNone/>
            </a:pPr>
            <a:r>
              <a:rPr lang="en-MY" sz="5400" b="1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Scenario continues….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0487AE-8C05-46F6-827D-6C4A748677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646400" y="9494838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19</a:t>
            </a:fld>
            <a:endParaRPr lang="en-MY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102" name="Google Shape;102;p2"/>
          <p:cNvGrpSpPr/>
          <p:nvPr/>
        </p:nvGrpSpPr>
        <p:grpSpPr>
          <a:xfrm>
            <a:off x="-953196" y="8454628"/>
            <a:ext cx="12831319" cy="1832372"/>
            <a:chOff x="0" y="0"/>
            <a:chExt cx="3379442" cy="482600"/>
          </a:xfrm>
        </p:grpSpPr>
        <p:sp>
          <p:nvSpPr>
            <p:cNvPr id="103" name="Google Shape;103;p2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04" name="Google Shape;104;p2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4000" b="0" i="0" u="none" strike="noStrike" cap="none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5" name="Google Shape;105;p2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106" name="Google Shape;106;p2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</p:sp>
      <p:sp>
        <p:nvSpPr>
          <p:cNvPr id="107" name="Google Shape;107;p2"/>
          <p:cNvSpPr txBox="1"/>
          <p:nvPr/>
        </p:nvSpPr>
        <p:spPr>
          <a:xfrm>
            <a:off x="4191000" y="51950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Calibri"/>
              <a:buNone/>
            </a:pPr>
            <a:endParaRPr sz="66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"/>
          <p:cNvSpPr txBox="1"/>
          <p:nvPr/>
        </p:nvSpPr>
        <p:spPr>
          <a:xfrm>
            <a:off x="3237279" y="519501"/>
            <a:ext cx="14029561" cy="7476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dirty="0">
                <a:solidFill>
                  <a:schemeClr val="tx1"/>
                </a:solidFill>
                <a:latin typeface="+mn-lt"/>
                <a:ea typeface="Calibri"/>
                <a:cs typeface="Calibri"/>
                <a:sym typeface="Calibri"/>
              </a:rPr>
              <a:t>Ms. S</a:t>
            </a:r>
            <a:r>
              <a:rPr lang="en-MY" sz="4000" b="0" i="0" u="none" strike="noStrike" cap="none" dirty="0">
                <a:solidFill>
                  <a:schemeClr val="tx1"/>
                </a:solidFill>
                <a:latin typeface="+mn-lt"/>
                <a:ea typeface="Calibri"/>
                <a:cs typeface="Calibri"/>
                <a:sym typeface="Calibri"/>
              </a:rPr>
              <a:t>, a 28-year-old </a:t>
            </a:r>
            <a:r>
              <a:rPr lang="en-MY" sz="4000" dirty="0">
                <a:solidFill>
                  <a:schemeClr val="tx1"/>
                </a:solidFill>
                <a:latin typeface="+mn-lt"/>
                <a:ea typeface="Calibri"/>
                <a:cs typeface="Calibri"/>
                <a:sym typeface="Calibri"/>
              </a:rPr>
              <a:t>married</a:t>
            </a:r>
            <a:r>
              <a:rPr lang="en-MY" sz="4000" b="0" i="0" u="none" strike="noStrike" cap="none" dirty="0">
                <a:solidFill>
                  <a:schemeClr val="tx1"/>
                </a:solidFill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MY" sz="4000" dirty="0">
                <a:solidFill>
                  <a:schemeClr val="tx1"/>
                </a:solidFill>
                <a:latin typeface="+mn-lt"/>
                <a:ea typeface="Calibri"/>
                <a:cs typeface="Calibri"/>
                <a:sym typeface="Calibri"/>
              </a:rPr>
              <a:t>clerk</a:t>
            </a:r>
            <a:r>
              <a:rPr lang="en-MY" sz="4000" b="0" i="0" u="none" strike="noStrike" cap="none" dirty="0">
                <a:solidFill>
                  <a:schemeClr val="tx1"/>
                </a:solidFill>
                <a:latin typeface="+mn-lt"/>
                <a:ea typeface="Calibri"/>
                <a:cs typeface="Calibri"/>
                <a:sym typeface="Calibri"/>
              </a:rPr>
              <a:t>, was diagnosed with Bipolar I Disorder 4 years ago at the psychiatric clinic following a manic episode in which she responded to sodium valproate. </a:t>
            </a:r>
          </a:p>
          <a:p>
            <a:pPr marL="342900" marR="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endParaRPr sz="2000" dirty="0">
              <a:latin typeface="+mn-lt"/>
            </a:endParaRPr>
          </a:p>
          <a:p>
            <a:pPr marL="342900" marR="0" lvl="0" indent="-342900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She had stopped her medication on her own 6 months ago </a:t>
            </a:r>
            <a:r>
              <a:rPr lang="en-MY" sz="4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&amp;</a:t>
            </a:r>
            <a:r>
              <a:rPr lang="en-MY" sz="40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 missed her appointment thereafter as she felt well. </a:t>
            </a:r>
          </a:p>
          <a:p>
            <a:pPr marL="342900" marR="0" lvl="0" indent="-342900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endParaRPr sz="2000" dirty="0">
              <a:latin typeface="+mn-lt"/>
            </a:endParaRPr>
          </a:p>
          <a:p>
            <a:pPr marL="342900" marR="0" lvl="0" indent="-342900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She </a:t>
            </a:r>
            <a:r>
              <a:rPr lang="en-MY" sz="4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i</a:t>
            </a:r>
            <a:r>
              <a:rPr lang="en-MY" sz="40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 brought by her family with complaints </a:t>
            </a:r>
            <a:r>
              <a:rPr lang="en-MY" sz="4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of</a:t>
            </a:r>
            <a:r>
              <a:rPr lang="en-MY" sz="40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 spending money excessively including finishing her month</a:t>
            </a:r>
            <a:r>
              <a:rPr lang="en-MY" sz="4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ly</a:t>
            </a:r>
            <a:r>
              <a:rPr lang="en-MY" sz="40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 salary on luxury handbags within the week which is not in keeping with her usual spending habit. </a:t>
            </a:r>
            <a:endParaRPr sz="40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BEB39E-FFD2-4E49-A528-C8BEB38D8674}"/>
              </a:ext>
            </a:extLst>
          </p:cNvPr>
          <p:cNvSpPr txBox="1"/>
          <p:nvPr/>
        </p:nvSpPr>
        <p:spPr>
          <a:xfrm>
            <a:off x="-198894" y="8930511"/>
            <a:ext cx="98646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Calibri"/>
              <a:buNone/>
            </a:pPr>
            <a:r>
              <a:rPr lang="en-MY" sz="5400" b="1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CASE </a:t>
            </a:r>
            <a:r>
              <a:rPr lang="en-MY" sz="54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2</a:t>
            </a:r>
            <a:endParaRPr lang="en-MY" sz="5400" b="1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087B56-962B-4F6F-A25B-DA41FD9DB9C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849601" y="9435530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2</a:t>
            </a:fld>
            <a:endParaRPr lang="en-MY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2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251" name="Google Shape;251;p12"/>
          <p:cNvGrpSpPr/>
          <p:nvPr/>
        </p:nvGrpSpPr>
        <p:grpSpPr>
          <a:xfrm>
            <a:off x="-926905" y="8470997"/>
            <a:ext cx="12831319" cy="1832372"/>
            <a:chOff x="0" y="0"/>
            <a:chExt cx="3379442" cy="482600"/>
          </a:xfrm>
        </p:grpSpPr>
        <p:sp>
          <p:nvSpPr>
            <p:cNvPr id="252" name="Google Shape;252;p12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253" name="Google Shape;253;p12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54" name="Google Shape;254;p12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255" name="Google Shape;255;p12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</p:sp>
      <p:sp>
        <p:nvSpPr>
          <p:cNvPr id="257" name="Google Shape;257;p12"/>
          <p:cNvSpPr txBox="1"/>
          <p:nvPr/>
        </p:nvSpPr>
        <p:spPr>
          <a:xfrm>
            <a:off x="3328565" y="736600"/>
            <a:ext cx="13803735" cy="7384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She reports being irregular with her medication &amp; explains "I don’t like the idea of being dependent on medications" </a:t>
            </a: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She also feels uneasy a&amp; restless when taking the medications. </a:t>
            </a:r>
          </a:p>
          <a:p>
            <a:pPr marR="0" lvl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</a:pPr>
            <a:endParaRPr lang="en-MY" sz="20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342900" marR="0" lvl="0" indent="-342900" algn="just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She also struggles to keep a consistent sleep schedule.</a:t>
            </a:r>
            <a:endParaRPr sz="40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0" name="Google Shape;158;p6">
            <a:extLst>
              <a:ext uri="{FF2B5EF4-FFF2-40B4-BE49-F238E27FC236}">
                <a16:creationId xmlns:a16="http://schemas.microsoft.com/office/drawing/2014/main" id="{D74CCCEA-B6D1-43AD-BB92-C56FAF8604F0}"/>
              </a:ext>
            </a:extLst>
          </p:cNvPr>
          <p:cNvSpPr txBox="1"/>
          <p:nvPr/>
        </p:nvSpPr>
        <p:spPr>
          <a:xfrm>
            <a:off x="0" y="8857418"/>
            <a:ext cx="11743200" cy="1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Calibri"/>
              <a:buNone/>
            </a:pPr>
            <a:r>
              <a:rPr lang="en-MY" sz="5400" b="1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Scenario continues….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EF89A3-D188-492D-9C51-33A14E4C7735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608300" y="9520118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20</a:t>
            </a:fld>
            <a:endParaRPr lang="en-MY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127" name="Google Shape;127;p17"/>
          <p:cNvGrpSpPr/>
          <p:nvPr/>
        </p:nvGrpSpPr>
        <p:grpSpPr>
          <a:xfrm>
            <a:off x="1965120" y="187447"/>
            <a:ext cx="12831319" cy="1832372"/>
            <a:chOff x="0" y="0"/>
            <a:chExt cx="3379442" cy="482600"/>
          </a:xfrm>
        </p:grpSpPr>
        <p:sp>
          <p:nvSpPr>
            <p:cNvPr id="128" name="Google Shape;128;p17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29" name="Google Shape;129;p17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0" name="Google Shape;130;p1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131" name="Google Shape;131;p17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3" b="-24589"/>
            </a:stretch>
          </a:blipFill>
          <a:ln>
            <a:noFill/>
          </a:ln>
        </p:spPr>
      </p:sp>
      <p:sp>
        <p:nvSpPr>
          <p:cNvPr id="132" name="Google Shape;132;p17"/>
          <p:cNvSpPr txBox="1"/>
          <p:nvPr/>
        </p:nvSpPr>
        <p:spPr>
          <a:xfrm>
            <a:off x="3365500" y="2727311"/>
            <a:ext cx="13766800" cy="6289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What would be the pharmacological treatment of choice for this depressive episode? </a:t>
            </a:r>
            <a:endParaRPr lang="en-US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l" rtl="0"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Why do you choose it?</a:t>
            </a:r>
            <a:endParaRPr lang="en-US" sz="4000" b="1" dirty="0">
              <a:solidFill>
                <a:srgbClr val="FF0000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7"/>
          <p:cNvSpPr txBox="1"/>
          <p:nvPr/>
        </p:nvSpPr>
        <p:spPr>
          <a:xfrm>
            <a:off x="4020552" y="70314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rgbClr val="FF0000"/>
                </a:solidFill>
              </a:rPr>
              <a:t>Question 7</a:t>
            </a:r>
            <a:endParaRPr sz="54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F3C8BB-D9C2-481F-A4DB-C017CFA1CC22}"/>
              </a:ext>
            </a:extLst>
          </p:cNvPr>
          <p:cNvSpPr txBox="1"/>
          <p:nvPr/>
        </p:nvSpPr>
        <p:spPr>
          <a:xfrm>
            <a:off x="5625885" y="9579114"/>
            <a:ext cx="7749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Clinical Practice Guidelines </a:t>
            </a:r>
          </a:p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 Management of Bipolar Disorder (Second Edition)</a:t>
            </a:r>
            <a:endParaRPr lang="en-MY" sz="20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552FC9-845E-43FB-ABB6-5BE1708F6C1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659100" y="9579114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21</a:t>
            </a:fld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5096888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7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26033" b="-24589"/>
            </a:stretch>
          </a:blipFill>
          <a:ln>
            <a:noFill/>
          </a:ln>
        </p:spPr>
      </p:sp>
      <p:sp>
        <p:nvSpPr>
          <p:cNvPr id="126" name="Google Shape;126;p17"/>
          <p:cNvSpPr/>
          <p:nvPr/>
        </p:nvSpPr>
        <p:spPr>
          <a:xfrm rot="93030">
            <a:off x="465689" y="3536291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127" name="Google Shape;127;p17"/>
          <p:cNvGrpSpPr/>
          <p:nvPr/>
        </p:nvGrpSpPr>
        <p:grpSpPr>
          <a:xfrm>
            <a:off x="1965120" y="187447"/>
            <a:ext cx="12831319" cy="1832372"/>
            <a:chOff x="0" y="0"/>
            <a:chExt cx="3379442" cy="482600"/>
          </a:xfrm>
        </p:grpSpPr>
        <p:sp>
          <p:nvSpPr>
            <p:cNvPr id="128" name="Google Shape;128;p17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29" name="Google Shape;129;p17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0" name="Google Shape;130;p1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133" name="Google Shape;133;p17"/>
          <p:cNvSpPr txBox="1"/>
          <p:nvPr/>
        </p:nvSpPr>
        <p:spPr>
          <a:xfrm>
            <a:off x="3967119" y="66676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Answer 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F3C8BB-D9C2-481F-A4DB-C017CFA1CC22}"/>
              </a:ext>
            </a:extLst>
          </p:cNvPr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Clinical Practice Guidelines </a:t>
            </a:r>
          </a:p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 Management of Bipolar Disorder (Second Edition)</a:t>
            </a:r>
            <a:endParaRPr lang="en-MY" sz="20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450D0BD-7DFB-4E13-B7A5-27B9A2A07B01}"/>
              </a:ext>
            </a:extLst>
          </p:cNvPr>
          <p:cNvSpPr/>
          <p:nvPr/>
        </p:nvSpPr>
        <p:spPr>
          <a:xfrm>
            <a:off x="2232219" y="3707151"/>
            <a:ext cx="2055433" cy="3531760"/>
          </a:xfrm>
          <a:prstGeom prst="rect">
            <a:avLst/>
          </a:prstGeom>
          <a:solidFill>
            <a:srgbClr val="CC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r>
              <a:rPr lang="en-MY" sz="2000" b="1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Psychosocial Intervention</a:t>
            </a:r>
            <a:r>
              <a:rPr lang="en-MY" sz="2000" b="1" dirty="0">
                <a:latin typeface="Arial" panose="020B0604020202020204" pitchFamily="34" charset="0"/>
                <a:ea typeface="Calibri" panose="020F0502020204030204" pitchFamily="34" charset="0"/>
              </a:rPr>
              <a:t> ± </a:t>
            </a:r>
            <a:endParaRPr lang="en-MY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2000" b="1" dirty="0">
                <a:latin typeface="Arial" panose="020B0604020202020204" pitchFamily="34" charset="0"/>
                <a:ea typeface="Calibri" panose="020F0502020204030204" pitchFamily="34" charset="0"/>
              </a:rPr>
              <a:t>Psychotherapy  </a:t>
            </a:r>
            <a:endParaRPr lang="en-MY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MY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5845FD4-CB0B-416F-8FAC-58B9C022AADF}"/>
              </a:ext>
            </a:extLst>
          </p:cNvPr>
          <p:cNvSpPr/>
          <p:nvPr/>
        </p:nvSpPr>
        <p:spPr>
          <a:xfrm>
            <a:off x="15446396" y="3694924"/>
            <a:ext cx="1872566" cy="3531760"/>
          </a:xfrm>
          <a:prstGeom prst="rect">
            <a:avLst/>
          </a:prstGeom>
          <a:solidFill>
            <a:srgbClr val="CCCC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MY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± ECT</a:t>
            </a:r>
            <a:r>
              <a:rPr lang="en-MY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**/</a:t>
            </a:r>
            <a:r>
              <a:rPr lang="en-MY" sz="20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rTMS</a:t>
            </a:r>
            <a:endParaRPr lang="en-MY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MY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812434-36DB-4706-A54E-7C5CA85DA8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1519" y="2729405"/>
            <a:ext cx="10931010" cy="423777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EFB6692F-87E1-4ADB-9C49-42C54FD9FB60}"/>
              </a:ext>
            </a:extLst>
          </p:cNvPr>
          <p:cNvSpPr/>
          <p:nvPr/>
        </p:nvSpPr>
        <p:spPr>
          <a:xfrm>
            <a:off x="4463396" y="7079186"/>
            <a:ext cx="7381418" cy="2230043"/>
          </a:xfrm>
          <a:prstGeom prst="rect">
            <a:avLst/>
          </a:prstGeom>
          <a:solidFill>
            <a:srgbClr val="F8F8F8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</a:pPr>
            <a:r>
              <a:rPr lang="en-MY" sz="1600" dirty="0">
                <a:effectLst/>
                <a:latin typeface="+mn-lt"/>
                <a:ea typeface="Calibri" panose="020F0502020204030204" pitchFamily="34" charset="0"/>
              </a:rPr>
              <a:t> </a:t>
            </a:r>
            <a:r>
              <a:rPr lang="en-MY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</a:rPr>
              <a:t>*</a:t>
            </a:r>
            <a:r>
              <a:rPr lang="en-US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</a:rPr>
              <a:t>Consider </a:t>
            </a:r>
            <a:r>
              <a:rPr lang="en-US" sz="1800" dirty="0" err="1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</a:rPr>
              <a:t>optimisation</a:t>
            </a:r>
            <a:r>
              <a:rPr lang="en-US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</a:rPr>
              <a:t> &amp; assessment of compliance if on treatment</a:t>
            </a:r>
          </a:p>
          <a:p>
            <a:pPr>
              <a:lnSpc>
                <a:spcPct val="107000"/>
              </a:lnSpc>
            </a:pPr>
            <a:r>
              <a:rPr lang="en-MY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</a:rPr>
              <a:t>**ECT should be considered in the following conditions:</a:t>
            </a:r>
          </a:p>
          <a:p>
            <a:pPr marL="374650" indent="-1968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MY" sz="1800" dirty="0">
                <a:solidFill>
                  <a:schemeClr val="tx1"/>
                </a:solidFill>
                <a:effectLst/>
                <a:latin typeface="+mn-lt"/>
                <a:ea typeface="Arial" panose="020B0604020202020204" pitchFamily="34" charset="0"/>
              </a:rPr>
              <a:t>rapid definitive response is required</a:t>
            </a:r>
            <a:endParaRPr lang="en-MY" sz="18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</a:endParaRPr>
          </a:p>
          <a:p>
            <a:pPr marL="374650" indent="-1968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MY" sz="1800" dirty="0">
                <a:solidFill>
                  <a:schemeClr val="tx1"/>
                </a:solidFill>
                <a:effectLst/>
                <a:latin typeface="+mn-lt"/>
                <a:ea typeface="Arial" panose="020B0604020202020204" pitchFamily="34" charset="0"/>
              </a:rPr>
              <a:t>risk of other alternatives outweighs risk of ECT </a:t>
            </a:r>
            <a:endParaRPr lang="en-MY" sz="18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</a:endParaRPr>
          </a:p>
          <a:p>
            <a:pPr marL="374650" indent="-1968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MY" sz="1800" dirty="0">
                <a:solidFill>
                  <a:schemeClr val="tx1"/>
                </a:solidFill>
                <a:effectLst/>
                <a:latin typeface="+mn-lt"/>
                <a:ea typeface="Arial" panose="020B0604020202020204" pitchFamily="34" charset="0"/>
              </a:rPr>
              <a:t>previous good response to ECT </a:t>
            </a:r>
            <a:endParaRPr lang="en-MY" sz="18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</a:endParaRPr>
          </a:p>
          <a:p>
            <a:pPr marL="374650" indent="-1968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MY" sz="1800" dirty="0">
                <a:solidFill>
                  <a:schemeClr val="tx1"/>
                </a:solidFill>
                <a:effectLst/>
                <a:latin typeface="+mn-lt"/>
                <a:ea typeface="Arial" panose="020B0604020202020204" pitchFamily="34" charset="0"/>
              </a:rPr>
              <a:t>patient’s preference</a:t>
            </a:r>
            <a:r>
              <a:rPr lang="en-MY" sz="1800" baseline="300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</a:rPr>
              <a:t> </a:t>
            </a:r>
          </a:p>
          <a:p>
            <a:pPr marL="90170" algn="just">
              <a:lnSpc>
                <a:spcPct val="107000"/>
              </a:lnSpc>
            </a:pPr>
            <a:r>
              <a:rPr lang="en-MY" sz="1800" baseline="300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</a:rPr>
              <a:t>†</a:t>
            </a:r>
            <a:r>
              <a:rPr lang="en-MY" sz="18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</a:rPr>
              <a:t>valproate - safety concerns present, refer to </a:t>
            </a:r>
            <a:r>
              <a:rPr lang="en-MY" sz="1800" b="1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</a:rPr>
              <a:t>Appendix 5 &amp; 9 in CPG</a:t>
            </a:r>
            <a:endParaRPr lang="en-MY" sz="18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</a:endParaRPr>
          </a:p>
          <a:p>
            <a:pPr marL="37592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MY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7592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MY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MY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en-MY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MY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en-MY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3271FA1-C014-4EA8-BEA9-63B5AB483498}"/>
              </a:ext>
            </a:extLst>
          </p:cNvPr>
          <p:cNvSpPr/>
          <p:nvPr/>
        </p:nvSpPr>
        <p:spPr>
          <a:xfrm>
            <a:off x="12071540" y="7391483"/>
            <a:ext cx="5365560" cy="1917746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</a:pPr>
            <a:r>
              <a:rPr lang="en-MY" sz="1800" dirty="0">
                <a:effectLst/>
                <a:latin typeface="+mn-lt"/>
                <a:ea typeface="Calibri" panose="020F0502020204030204" pitchFamily="34" charset="0"/>
              </a:rPr>
              <a:t>AAP=atypical antipsychotic</a:t>
            </a:r>
          </a:p>
          <a:p>
            <a:pPr>
              <a:lnSpc>
                <a:spcPct val="107000"/>
              </a:lnSpc>
            </a:pPr>
            <a:r>
              <a:rPr lang="en-MY" sz="1800" dirty="0">
                <a:effectLst/>
                <a:latin typeface="+mn-lt"/>
                <a:ea typeface="Calibri" panose="020F0502020204030204" pitchFamily="34" charset="0"/>
              </a:rPr>
              <a:t>AP=antipsychotic</a:t>
            </a:r>
          </a:p>
          <a:p>
            <a:pPr>
              <a:lnSpc>
                <a:spcPct val="107000"/>
              </a:lnSpc>
            </a:pPr>
            <a:r>
              <a:rPr lang="en-MY" sz="1800" dirty="0">
                <a:effectLst/>
                <a:latin typeface="+mn-lt"/>
                <a:ea typeface="Calibri" panose="020F0502020204030204" pitchFamily="34" charset="0"/>
              </a:rPr>
              <a:t>ECT=electroconvulsive therapy</a:t>
            </a:r>
          </a:p>
          <a:p>
            <a:pPr>
              <a:lnSpc>
                <a:spcPct val="107000"/>
              </a:lnSpc>
            </a:pPr>
            <a:r>
              <a:rPr lang="en-MY" sz="1800" dirty="0">
                <a:effectLst/>
                <a:latin typeface="+mn-lt"/>
                <a:ea typeface="Calibri" panose="020F0502020204030204" pitchFamily="34" charset="0"/>
              </a:rPr>
              <a:t>MS=mood stabiliser</a:t>
            </a:r>
          </a:p>
          <a:p>
            <a:pPr>
              <a:lnSpc>
                <a:spcPct val="107000"/>
              </a:lnSpc>
            </a:pPr>
            <a:r>
              <a:rPr lang="en-MY" sz="1800" dirty="0">
                <a:effectLst/>
                <a:latin typeface="+mn-lt"/>
                <a:ea typeface="Calibri" panose="020F0502020204030204" pitchFamily="34" charset="0"/>
              </a:rPr>
              <a:t>OFC=olanzapine/fluoxetine combination</a:t>
            </a:r>
          </a:p>
          <a:p>
            <a:pPr>
              <a:lnSpc>
                <a:spcPct val="107000"/>
              </a:lnSpc>
            </a:pPr>
            <a:r>
              <a:rPr lang="en-MY" sz="1800" dirty="0" err="1">
                <a:effectLst/>
                <a:latin typeface="+mn-lt"/>
                <a:ea typeface="Calibri" panose="020F0502020204030204" pitchFamily="34" charset="0"/>
              </a:rPr>
              <a:t>rTMS</a:t>
            </a:r>
            <a:r>
              <a:rPr lang="en-MY" sz="1800" dirty="0">
                <a:effectLst/>
                <a:latin typeface="+mn-lt"/>
                <a:ea typeface="Calibri" panose="020F0502020204030204" pitchFamily="34" charset="0"/>
              </a:rPr>
              <a:t>=repetitive transcranial </a:t>
            </a:r>
            <a:r>
              <a:rPr lang="en-MY" sz="1800" dirty="0" err="1">
                <a:effectLst/>
                <a:latin typeface="+mn-lt"/>
                <a:ea typeface="Calibri" panose="020F0502020204030204" pitchFamily="34" charset="0"/>
              </a:rPr>
              <a:t>magnectic</a:t>
            </a:r>
            <a:r>
              <a:rPr lang="en-MY" sz="1800" dirty="0">
                <a:effectLst/>
                <a:latin typeface="+mn-lt"/>
                <a:ea typeface="Calibri" panose="020F0502020204030204" pitchFamily="34" charset="0"/>
              </a:rPr>
              <a:t> stimulation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E870716-9A0C-48CA-9161-78201BA5FA65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529560" y="9549758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22</a:t>
            </a:fld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2806687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127" name="Google Shape;127;p17"/>
          <p:cNvGrpSpPr/>
          <p:nvPr/>
        </p:nvGrpSpPr>
        <p:grpSpPr>
          <a:xfrm>
            <a:off x="1965120" y="187447"/>
            <a:ext cx="12831319" cy="1832372"/>
            <a:chOff x="0" y="0"/>
            <a:chExt cx="3379442" cy="482600"/>
          </a:xfrm>
        </p:grpSpPr>
        <p:sp>
          <p:nvSpPr>
            <p:cNvPr id="128" name="Google Shape;128;p17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29" name="Google Shape;129;p17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0" name="Google Shape;130;p1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133" name="Google Shape;133;p17"/>
          <p:cNvSpPr txBox="1"/>
          <p:nvPr/>
        </p:nvSpPr>
        <p:spPr>
          <a:xfrm>
            <a:off x="4020552" y="70314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Answer 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F3C8BB-D9C2-481F-A4DB-C017CFA1CC22}"/>
              </a:ext>
            </a:extLst>
          </p:cNvPr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Clinical Practice Guidelines </a:t>
            </a:r>
          </a:p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 Management Of Bipolar Disorder (Second Edition)</a:t>
            </a:r>
            <a:endParaRPr lang="en-MY" sz="20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31" name="Google Shape;131;p17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3" b="-24589"/>
            </a:stretch>
          </a:blipFill>
          <a:ln>
            <a:noFill/>
          </a:ln>
        </p:spPr>
      </p:sp>
      <p:sp>
        <p:nvSpPr>
          <p:cNvPr id="15" name="Google Shape;301;g316abdf3b3d_6_16">
            <a:extLst>
              <a:ext uri="{FF2B5EF4-FFF2-40B4-BE49-F238E27FC236}">
                <a16:creationId xmlns:a16="http://schemas.microsoft.com/office/drawing/2014/main" id="{EE753D8A-BA21-4E2C-8438-A4870062786E}"/>
              </a:ext>
            </a:extLst>
          </p:cNvPr>
          <p:cNvSpPr txBox="1"/>
          <p:nvPr/>
        </p:nvSpPr>
        <p:spPr>
          <a:xfrm>
            <a:off x="3425700" y="2737862"/>
            <a:ext cx="13771437" cy="6215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82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</a:pPr>
            <a:r>
              <a:rPr lang="en-MY" sz="4000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Aripiprazole is discontinued due to increasing restlessness (akathisia) &amp; limited evidence in depressive episode.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</a:pPr>
            <a:endParaRPr lang="en-MY" sz="2000" dirty="0">
              <a:solidFill>
                <a:schemeClr val="dk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457200" lvl="0" indent="-482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</a:pPr>
            <a:r>
              <a:rPr lang="en-MY" sz="4000" dirty="0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rPr>
              <a:t>Patient’s medication is switched to quetiapine due to her depressive polarity &amp; to regulate her sleeping pattern.</a:t>
            </a:r>
          </a:p>
          <a:p>
            <a:pPr marL="457200" lvl="0" indent="-4826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</a:pPr>
            <a:endParaRPr lang="en-MY" sz="4000" dirty="0">
              <a:solidFill>
                <a:schemeClr val="dk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457200" lvl="0" indent="-4826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</a:pPr>
            <a:endParaRPr lang="en-MY" sz="4000" dirty="0">
              <a:solidFill>
                <a:schemeClr val="dk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457200" lvl="0" indent="-4826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</a:pPr>
            <a:endParaRPr lang="en-MY" sz="4000" dirty="0">
              <a:solidFill>
                <a:schemeClr val="dk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457200" lvl="0" indent="-4826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</a:pPr>
            <a:endParaRPr lang="en-MY" sz="4000" dirty="0">
              <a:solidFill>
                <a:schemeClr val="dk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457200" marR="0" lvl="0" indent="0" algn="just" rtl="0">
              <a:spcBef>
                <a:spcPts val="800"/>
              </a:spcBef>
              <a:spcAft>
                <a:spcPts val="0"/>
              </a:spcAft>
              <a:buNone/>
            </a:pPr>
            <a:endParaRPr sz="4000" dirty="0">
              <a:solidFill>
                <a:schemeClr val="dk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BD47C7-F248-45F7-AC01-6DE37B8A839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557500" y="9549758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23</a:t>
            </a:fld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8609741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8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365" name="Google Shape;365;p18"/>
          <p:cNvGrpSpPr/>
          <p:nvPr/>
        </p:nvGrpSpPr>
        <p:grpSpPr>
          <a:xfrm>
            <a:off x="-994797" y="8532269"/>
            <a:ext cx="12831319" cy="1832372"/>
            <a:chOff x="0" y="0"/>
            <a:chExt cx="3379442" cy="482600"/>
          </a:xfrm>
        </p:grpSpPr>
        <p:sp>
          <p:nvSpPr>
            <p:cNvPr id="366" name="Google Shape;366;p18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367" name="Google Shape;367;p18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8" name="Google Shape;368;p18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369" name="Google Shape;369;p1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</p:sp>
      <p:sp>
        <p:nvSpPr>
          <p:cNvPr id="370" name="Google Shape;370;p18"/>
          <p:cNvSpPr txBox="1"/>
          <p:nvPr/>
        </p:nvSpPr>
        <p:spPr>
          <a:xfrm>
            <a:off x="3425706" y="2370163"/>
            <a:ext cx="1433218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88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" name="Google Shape;371;p18"/>
          <p:cNvSpPr txBox="1"/>
          <p:nvPr/>
        </p:nvSpPr>
        <p:spPr>
          <a:xfrm>
            <a:off x="-521328" y="8752834"/>
            <a:ext cx="12237300" cy="1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Calibri"/>
              <a:buNone/>
            </a:pPr>
            <a:r>
              <a:rPr lang="en-MY" sz="5400" b="1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Scenario continues….</a:t>
            </a:r>
          </a:p>
        </p:txBody>
      </p:sp>
      <p:sp>
        <p:nvSpPr>
          <p:cNvPr id="372" name="Google Shape;372;p18"/>
          <p:cNvSpPr txBox="1"/>
          <p:nvPr/>
        </p:nvSpPr>
        <p:spPr>
          <a:xfrm>
            <a:off x="3463806" y="739329"/>
            <a:ext cx="13617694" cy="7071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During follow-up session, patient informs that she has received a formal warning at work about her declining performance. </a:t>
            </a:r>
          </a:p>
          <a:p>
            <a:pPr marL="342900" marR="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endParaRPr lang="en-MY" sz="20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342900" marR="0" lvl="0" indent="-342900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She acknowledges feeling overwhelmed, exhausted &amp; distracted. Her current stressors include increasing workload &amp; difficulty communicating her feelings with her husband.</a:t>
            </a:r>
            <a:endParaRPr sz="4000" dirty="0">
              <a:latin typeface="+mn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54EAE2-B5F8-436D-9F23-249FA766D58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624293" y="9479971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24</a:t>
            </a:fld>
            <a:endParaRPr lang="en-MY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9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378" name="Google Shape;378;p19"/>
          <p:cNvGrpSpPr/>
          <p:nvPr/>
        </p:nvGrpSpPr>
        <p:grpSpPr>
          <a:xfrm>
            <a:off x="-1058966" y="8471172"/>
            <a:ext cx="12831319" cy="1832372"/>
            <a:chOff x="0" y="0"/>
            <a:chExt cx="3379442" cy="482600"/>
          </a:xfrm>
        </p:grpSpPr>
        <p:sp>
          <p:nvSpPr>
            <p:cNvPr id="379" name="Google Shape;379;p19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380" name="Google Shape;380;p19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81" name="Google Shape;381;p19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382" name="Google Shape;382;p19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</p:sp>
      <p:sp>
        <p:nvSpPr>
          <p:cNvPr id="383" name="Google Shape;383;p19"/>
          <p:cNvSpPr txBox="1"/>
          <p:nvPr/>
        </p:nvSpPr>
        <p:spPr>
          <a:xfrm>
            <a:off x="3117613" y="1814725"/>
            <a:ext cx="1433218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88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" name="Google Shape;384;p19"/>
          <p:cNvSpPr txBox="1"/>
          <p:nvPr/>
        </p:nvSpPr>
        <p:spPr>
          <a:xfrm>
            <a:off x="4953000" y="68624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 sz="6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p19"/>
          <p:cNvSpPr txBox="1"/>
          <p:nvPr/>
        </p:nvSpPr>
        <p:spPr>
          <a:xfrm>
            <a:off x="3441700" y="743180"/>
            <a:ext cx="13576300" cy="7147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Patient describes frequent arguments with her husband, who has expressed frustration over her mood swings &amp; impulsive decisions in the past. </a:t>
            </a:r>
          </a:p>
          <a:p>
            <a:pPr marR="0" lvl="0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</a:pPr>
            <a:endParaRPr sz="20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342900" lvl="0" indent="-342900">
              <a:spcBef>
                <a:spcPts val="800"/>
              </a:spcBef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Her husband has also made negative remarks about her illness e.g. "You are not ill, but simply making things up.“</a:t>
            </a:r>
          </a:p>
          <a:p>
            <a:pPr marL="342900" lvl="0" indent="-342900">
              <a:spcBef>
                <a:spcPts val="800"/>
              </a:spcBef>
              <a:buClr>
                <a:schemeClr val="dk1"/>
              </a:buClr>
              <a:buSzPts val="4000"/>
              <a:buFont typeface="Arial"/>
              <a:buChar char="•"/>
            </a:pPr>
            <a:endParaRPr lang="en-MY" sz="20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342900" marR="0" lvl="0" indent="-342900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Patient also expresses feelings of guilt &amp; shame about neglecting her responsibilities at work &amp; at home.</a:t>
            </a:r>
            <a:endParaRPr sz="40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386" name="Google Shape;386;p19"/>
          <p:cNvSpPr/>
          <p:nvPr/>
        </p:nvSpPr>
        <p:spPr>
          <a:xfrm>
            <a:off x="-320843" y="8504084"/>
            <a:ext cx="11633700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Calibri"/>
              <a:buNone/>
            </a:pPr>
            <a:r>
              <a:rPr lang="en-MY" sz="5400" b="1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Scenario continues….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7C4A49-C761-42CD-B181-537008AC3E72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621000" y="9565353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25</a:t>
            </a:fld>
            <a:endParaRPr lang="en-MY" sz="2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127" name="Google Shape;127;p17"/>
          <p:cNvGrpSpPr/>
          <p:nvPr/>
        </p:nvGrpSpPr>
        <p:grpSpPr>
          <a:xfrm>
            <a:off x="1965120" y="187447"/>
            <a:ext cx="12831319" cy="1832372"/>
            <a:chOff x="0" y="0"/>
            <a:chExt cx="3379442" cy="482600"/>
          </a:xfrm>
        </p:grpSpPr>
        <p:sp>
          <p:nvSpPr>
            <p:cNvPr id="128" name="Google Shape;128;p17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29" name="Google Shape;129;p17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0" name="Google Shape;130;p1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131" name="Google Shape;131;p17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3" b="-24589"/>
            </a:stretch>
          </a:blipFill>
          <a:ln>
            <a:noFill/>
          </a:ln>
        </p:spPr>
      </p:sp>
      <p:sp>
        <p:nvSpPr>
          <p:cNvPr id="132" name="Google Shape;132;p17"/>
          <p:cNvSpPr txBox="1"/>
          <p:nvPr/>
        </p:nvSpPr>
        <p:spPr>
          <a:xfrm>
            <a:off x="3327400" y="2743201"/>
            <a:ext cx="13792200" cy="63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55600" marR="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Char char="•"/>
            </a:pP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What other modalities of treatment that can be offered to the patient?</a:t>
            </a:r>
            <a:endParaRPr lang="en-US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Google Shape;133;p17"/>
          <p:cNvSpPr txBox="1"/>
          <p:nvPr/>
        </p:nvSpPr>
        <p:spPr>
          <a:xfrm>
            <a:off x="4020552" y="70248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rgbClr val="FF0000"/>
                </a:solidFill>
              </a:rPr>
              <a:t>Question 8</a:t>
            </a:r>
            <a:endParaRPr sz="54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F3C8BB-D9C2-481F-A4DB-C017CFA1CC22}"/>
              </a:ext>
            </a:extLst>
          </p:cNvPr>
          <p:cNvSpPr txBox="1"/>
          <p:nvPr/>
        </p:nvSpPr>
        <p:spPr>
          <a:xfrm>
            <a:off x="5625885" y="9579114"/>
            <a:ext cx="7749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Clinical Practice Guidelines </a:t>
            </a:r>
          </a:p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 Management of Bipolar Disorder (Second Edition)</a:t>
            </a:r>
            <a:endParaRPr lang="en-MY" sz="20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299CEB-34F2-4AD0-983C-C37E43C050C9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570200" y="9448930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2800" dirty="0"/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25572864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21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409" name="Google Shape;409;p21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410" name="Google Shape;410;p21"/>
          <p:cNvSpPr txBox="1"/>
          <p:nvPr/>
        </p:nvSpPr>
        <p:spPr>
          <a:xfrm>
            <a:off x="3425706" y="2370163"/>
            <a:ext cx="1433218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88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1" name="Google Shape;411;p21"/>
          <p:cNvSpPr txBox="1"/>
          <p:nvPr/>
        </p:nvSpPr>
        <p:spPr>
          <a:xfrm>
            <a:off x="4953000" y="686242"/>
            <a:ext cx="10515600" cy="969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 sz="6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2" name="Google Shape;412;p21"/>
          <p:cNvSpPr/>
          <p:nvPr/>
        </p:nvSpPr>
        <p:spPr>
          <a:xfrm>
            <a:off x="7239000" y="732900"/>
            <a:ext cx="5562600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5400" b="1" dirty="0">
                <a:solidFill>
                  <a:srgbClr val="FF0000"/>
                </a:solidFill>
              </a:rPr>
              <a:t>Answer 8</a:t>
            </a:r>
          </a:p>
        </p:txBody>
      </p:sp>
      <p:graphicFrame>
        <p:nvGraphicFramePr>
          <p:cNvPr id="413" name="Google Shape;413;p21"/>
          <p:cNvGraphicFramePr/>
          <p:nvPr>
            <p:extLst>
              <p:ext uri="{D42A27DB-BD31-4B8C-83A1-F6EECF244321}">
                <p14:modId xmlns:p14="http://schemas.microsoft.com/office/powerpoint/2010/main" val="1365937909"/>
              </p:ext>
            </p:extLst>
          </p:nvPr>
        </p:nvGraphicFramePr>
        <p:xfrm>
          <a:off x="457201" y="1984502"/>
          <a:ext cx="17300692" cy="7054028"/>
        </p:xfrm>
        <a:graphic>
          <a:graphicData uri="http://schemas.openxmlformats.org/drawingml/2006/table">
            <a:tbl>
              <a:tblPr firstRow="1" bandRow="1">
                <a:noFill/>
                <a:tableStyleId>{FF6CE81F-9F8E-4325-8B18-9B7C445B1E46}</a:tableStyleId>
              </a:tblPr>
              <a:tblGrid>
                <a:gridCol w="3873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27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3523">
                <a:tc grid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48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Options of Psychotherapy</a:t>
                      </a:r>
                      <a:endParaRPr sz="48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4873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2500" b="1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Cognitive Behavioural Therapy (CBT) </a:t>
                      </a:r>
                      <a:endParaRPr sz="2500" b="1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25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With CBT, patient can gain insight into the relationship between her thoughts, emotions &amp; actions. </a:t>
                      </a:r>
                      <a:endParaRPr sz="2500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25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This will help her to develop healthier coping mechanisms for managing mood symptoms &amp; establish greater self-control over impulsive behaviours e.g. spending spree.</a:t>
                      </a:r>
                      <a:endParaRPr sz="25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075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2500" b="1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Family-focused Therapy (FFT) </a:t>
                      </a:r>
                      <a:endParaRPr sz="2500" b="1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25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By involving her husband in the sessions, FFT trains patient &amp; her husband to communicate, &amp; express emotions &amp; concerns more constructively. </a:t>
                      </a:r>
                      <a:endParaRPr sz="2500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25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FFT also empowers patient &amp; her husband to collaborate in managing her condition &amp; solve practical issues objectively. This will provide greater emotional stability as marital/family stressors are minimised. </a:t>
                      </a:r>
                      <a:endParaRPr sz="25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44873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2500" b="1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Interpersonal &amp; Social Rhythms Therapy (IPSRT) </a:t>
                      </a:r>
                      <a:endParaRPr sz="2500" b="1" i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</a:pPr>
                      <a:r>
                        <a:rPr lang="en-MY" sz="25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IPSRT emphasises maintaining regularity in sleep, meals &amp; activities, which helps patient managing her mood swings by reducing biological disruptions that trigger episodes. </a:t>
                      </a:r>
                      <a:endParaRPr sz="2500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</a:pPr>
                      <a:endParaRPr sz="20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alibri"/>
                        <a:buNone/>
                      </a:pPr>
                      <a:r>
                        <a:rPr lang="en-MY" sz="25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IPSRT guides </a:t>
                      </a:r>
                      <a:r>
                        <a:rPr lang="en-MY" sz="2500" u="none" strike="noStrike" cap="none" dirty="0" err="1">
                          <a:latin typeface="Arial"/>
                          <a:ea typeface="Arial"/>
                          <a:cs typeface="Arial"/>
                          <a:sym typeface="Arial"/>
                        </a:rPr>
                        <a:t>patuent</a:t>
                      </a:r>
                      <a:r>
                        <a:rPr lang="en-MY" sz="25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 &amp; her husband in resolving recurring conflicts e.g. disagreements about her impulsive spending or emotional lability during mood episodes.</a:t>
                      </a:r>
                      <a:endParaRPr sz="25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DD32B537-501B-4D67-BEBC-51A1A09BA2CF}"/>
              </a:ext>
            </a:extLst>
          </p:cNvPr>
          <p:cNvSpPr txBox="1"/>
          <p:nvPr/>
        </p:nvSpPr>
        <p:spPr>
          <a:xfrm>
            <a:off x="5625885" y="9579114"/>
            <a:ext cx="7749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Clinical Practice Guidelines </a:t>
            </a:r>
          </a:p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 Management of Bipolar Disorder (Second Edition)</a:t>
            </a:r>
            <a:endParaRPr lang="en-MY" sz="20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9994FA-2974-4252-81BB-3D28A6FC5092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624293" y="9527977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27</a:t>
            </a:fld>
            <a:endParaRPr lang="en-MY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1B8C8E-CC25-4EA1-BFDC-79F8B0ECE848}"/>
              </a:ext>
            </a:extLst>
          </p:cNvPr>
          <p:cNvSpPr txBox="1"/>
          <p:nvPr/>
        </p:nvSpPr>
        <p:spPr>
          <a:xfrm>
            <a:off x="13732042" y="9448930"/>
            <a:ext cx="4251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000" dirty="0"/>
              <a:t>CPG page 19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434;p23">
            <a:extLst>
              <a:ext uri="{FF2B5EF4-FFF2-40B4-BE49-F238E27FC236}">
                <a16:creationId xmlns:a16="http://schemas.microsoft.com/office/drawing/2014/main" id="{CF56B7A9-B159-43CD-947A-356351FEDC88}"/>
              </a:ext>
            </a:extLst>
          </p:cNvPr>
          <p:cNvSpPr/>
          <p:nvPr/>
        </p:nvSpPr>
        <p:spPr>
          <a:xfrm rot="4876606">
            <a:off x="8399535" y="1433992"/>
            <a:ext cx="4714159" cy="4819308"/>
          </a:xfrm>
          <a:custGeom>
            <a:avLst/>
            <a:gdLst/>
            <a:ahLst/>
            <a:cxnLst/>
            <a:rect l="l" t="t" r="r" b="b"/>
            <a:pathLst>
              <a:path w="4714159" h="4819308" extrusionOk="0">
                <a:moveTo>
                  <a:pt x="0" y="0"/>
                </a:moveTo>
                <a:lnTo>
                  <a:pt x="4714159" y="0"/>
                </a:lnTo>
                <a:lnTo>
                  <a:pt x="4714159" y="4819308"/>
                </a:lnTo>
                <a:lnTo>
                  <a:pt x="0" y="481930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431" name="Google Shape;431;p23"/>
          <p:cNvGrpSpPr/>
          <p:nvPr/>
        </p:nvGrpSpPr>
        <p:grpSpPr>
          <a:xfrm>
            <a:off x="-3434405" y="-2424537"/>
            <a:ext cx="22827326" cy="3667449"/>
            <a:chOff x="0" y="0"/>
            <a:chExt cx="5660972" cy="909494"/>
          </a:xfrm>
        </p:grpSpPr>
        <p:sp>
          <p:nvSpPr>
            <p:cNvPr id="432" name="Google Shape;432;p23"/>
            <p:cNvSpPr/>
            <p:nvPr/>
          </p:nvSpPr>
          <p:spPr>
            <a:xfrm>
              <a:off x="0" y="0"/>
              <a:ext cx="5660972" cy="909494"/>
            </a:xfrm>
            <a:custGeom>
              <a:avLst/>
              <a:gdLst/>
              <a:ahLst/>
              <a:cxnLst/>
              <a:rect l="l" t="t" r="r" b="b"/>
              <a:pathLst>
                <a:path w="5660972" h="909494" extrusionOk="0">
                  <a:moveTo>
                    <a:pt x="5422847" y="0"/>
                  </a:moveTo>
                  <a:lnTo>
                    <a:pt x="5660972" y="238125"/>
                  </a:lnTo>
                  <a:lnTo>
                    <a:pt x="5660972" y="671369"/>
                  </a:lnTo>
                  <a:lnTo>
                    <a:pt x="5422847" y="909494"/>
                  </a:lnTo>
                  <a:lnTo>
                    <a:pt x="238125" y="909494"/>
                  </a:lnTo>
                  <a:lnTo>
                    <a:pt x="0" y="671369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542284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433" name="Google Shape;433;p23"/>
            <p:cNvSpPr txBox="1"/>
            <p:nvPr/>
          </p:nvSpPr>
          <p:spPr>
            <a:xfrm>
              <a:off x="63500" y="6350"/>
              <a:ext cx="5533971" cy="8396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34" name="Google Shape;434;p23"/>
          <p:cNvSpPr/>
          <p:nvPr/>
        </p:nvSpPr>
        <p:spPr>
          <a:xfrm rot="4876606">
            <a:off x="382180" y="6480187"/>
            <a:ext cx="4714159" cy="4819308"/>
          </a:xfrm>
          <a:custGeom>
            <a:avLst/>
            <a:gdLst/>
            <a:ahLst/>
            <a:cxnLst/>
            <a:rect l="l" t="t" r="r" b="b"/>
            <a:pathLst>
              <a:path w="4714159" h="4819308" extrusionOk="0">
                <a:moveTo>
                  <a:pt x="0" y="0"/>
                </a:moveTo>
                <a:lnTo>
                  <a:pt x="4714159" y="0"/>
                </a:lnTo>
                <a:lnTo>
                  <a:pt x="4714159" y="4819308"/>
                </a:lnTo>
                <a:lnTo>
                  <a:pt x="0" y="481930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435" name="Google Shape;435;p23"/>
          <p:cNvSpPr/>
          <p:nvPr/>
        </p:nvSpPr>
        <p:spPr>
          <a:xfrm>
            <a:off x="11857221" y="1719908"/>
            <a:ext cx="4955368" cy="7132071"/>
          </a:xfrm>
          <a:custGeom>
            <a:avLst/>
            <a:gdLst/>
            <a:ahLst/>
            <a:cxnLst/>
            <a:rect l="l" t="t" r="r" b="b"/>
            <a:pathLst>
              <a:path w="4955368" h="7132071" extrusionOk="0">
                <a:moveTo>
                  <a:pt x="0" y="0"/>
                </a:moveTo>
                <a:lnTo>
                  <a:pt x="4955368" y="0"/>
                </a:lnTo>
                <a:lnTo>
                  <a:pt x="4955368" y="7132071"/>
                </a:lnTo>
                <a:lnTo>
                  <a:pt x="0" y="71320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</p:sp>
      <p:grpSp>
        <p:nvGrpSpPr>
          <p:cNvPr id="436" name="Google Shape;436;p23"/>
          <p:cNvGrpSpPr/>
          <p:nvPr/>
        </p:nvGrpSpPr>
        <p:grpSpPr>
          <a:xfrm>
            <a:off x="-955072" y="9490984"/>
            <a:ext cx="20770739" cy="2231372"/>
            <a:chOff x="0" y="0"/>
            <a:chExt cx="9609927" cy="1032381"/>
          </a:xfrm>
        </p:grpSpPr>
        <p:sp>
          <p:nvSpPr>
            <p:cNvPr id="437" name="Google Shape;437;p23"/>
            <p:cNvSpPr/>
            <p:nvPr/>
          </p:nvSpPr>
          <p:spPr>
            <a:xfrm>
              <a:off x="0" y="0"/>
              <a:ext cx="9609927" cy="1032381"/>
            </a:xfrm>
            <a:custGeom>
              <a:avLst/>
              <a:gdLst/>
              <a:ahLst/>
              <a:cxnLst/>
              <a:rect l="l" t="t" r="r" b="b"/>
              <a:pathLst>
                <a:path w="9609927" h="1032381" extrusionOk="0">
                  <a:moveTo>
                    <a:pt x="9371802" y="0"/>
                  </a:moveTo>
                  <a:lnTo>
                    <a:pt x="9609927" y="238125"/>
                  </a:lnTo>
                  <a:lnTo>
                    <a:pt x="9609927" y="794256"/>
                  </a:lnTo>
                  <a:lnTo>
                    <a:pt x="9371802" y="1032381"/>
                  </a:lnTo>
                  <a:lnTo>
                    <a:pt x="238125" y="1032381"/>
                  </a:lnTo>
                  <a:lnTo>
                    <a:pt x="0" y="79425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9371802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438" name="Google Shape;438;p23"/>
            <p:cNvSpPr txBox="1"/>
            <p:nvPr/>
          </p:nvSpPr>
          <p:spPr>
            <a:xfrm>
              <a:off x="63500" y="6350"/>
              <a:ext cx="9482927" cy="9625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39" name="Google Shape;439;p23"/>
          <p:cNvSpPr txBox="1"/>
          <p:nvPr/>
        </p:nvSpPr>
        <p:spPr>
          <a:xfrm>
            <a:off x="383991" y="4383759"/>
            <a:ext cx="11039987" cy="671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4934" b="1">
                <a:solidFill>
                  <a:srgbClr val="462DD4"/>
                </a:solidFill>
                <a:latin typeface="Poppins"/>
                <a:ea typeface="Poppins"/>
                <a:cs typeface="Poppins"/>
                <a:sym typeface="Poppins"/>
              </a:rPr>
              <a:t>THANK YOU</a:t>
            </a:r>
            <a:endParaRPr/>
          </a:p>
        </p:txBody>
      </p:sp>
      <p:sp>
        <p:nvSpPr>
          <p:cNvPr id="440" name="Google Shape;440;p23"/>
          <p:cNvSpPr/>
          <p:nvPr/>
        </p:nvSpPr>
        <p:spPr>
          <a:xfrm>
            <a:off x="1028700" y="-386950"/>
            <a:ext cx="10062506" cy="10136224"/>
          </a:xfrm>
          <a:custGeom>
            <a:avLst/>
            <a:gdLst/>
            <a:ahLst/>
            <a:cxnLst/>
            <a:rect l="l" t="t" r="r" b="b"/>
            <a:pathLst>
              <a:path w="10062506" h="10136224" extrusionOk="0">
                <a:moveTo>
                  <a:pt x="0" y="0"/>
                </a:moveTo>
                <a:lnTo>
                  <a:pt x="10062506" y="0"/>
                </a:lnTo>
                <a:lnTo>
                  <a:pt x="10062506" y="10136224"/>
                </a:lnTo>
                <a:lnTo>
                  <a:pt x="0" y="1013622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18000"/>
            </a:blip>
            <a:stretch>
              <a:fillRect/>
            </a:stretch>
          </a:blipFill>
          <a:ln>
            <a:noFill/>
          </a:ln>
        </p:spPr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5C0D98-B9AD-4BF2-8061-3D2FC6EB505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mtClean="0"/>
              <a:t>28</a:t>
            </a:fld>
            <a:endParaRPr lang="en-MY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127" name="Google Shape;127;p17"/>
          <p:cNvGrpSpPr/>
          <p:nvPr/>
        </p:nvGrpSpPr>
        <p:grpSpPr>
          <a:xfrm>
            <a:off x="1965120" y="187447"/>
            <a:ext cx="12831319" cy="1832372"/>
            <a:chOff x="0" y="0"/>
            <a:chExt cx="3379442" cy="482600"/>
          </a:xfrm>
        </p:grpSpPr>
        <p:sp>
          <p:nvSpPr>
            <p:cNvPr id="128" name="Google Shape;128;p17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29" name="Google Shape;129;p17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0" name="Google Shape;130;p1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131" name="Google Shape;131;p17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3" b="-24589"/>
            </a:stretch>
          </a:blipFill>
          <a:ln>
            <a:noFill/>
          </a:ln>
        </p:spPr>
      </p:sp>
      <p:sp>
        <p:nvSpPr>
          <p:cNvPr id="132" name="Google Shape;132;p17"/>
          <p:cNvSpPr txBox="1"/>
          <p:nvPr/>
        </p:nvSpPr>
        <p:spPr>
          <a:xfrm>
            <a:off x="3326296" y="2727863"/>
            <a:ext cx="13958403" cy="6327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1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What other symptoms would you explore?</a:t>
            </a:r>
          </a:p>
        </p:txBody>
      </p:sp>
      <p:sp>
        <p:nvSpPr>
          <p:cNvPr id="133" name="Google Shape;133;p17"/>
          <p:cNvSpPr txBox="1"/>
          <p:nvPr/>
        </p:nvSpPr>
        <p:spPr>
          <a:xfrm>
            <a:off x="4039738" y="59478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Question 1</a:t>
            </a:r>
            <a:endParaRPr sz="54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F3C8BB-D9C2-481F-A4DB-C017CFA1CC22}"/>
              </a:ext>
            </a:extLst>
          </p:cNvPr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Clinical Practice Guidelines </a:t>
            </a:r>
          </a:p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 Management of Bipolar Disorder (Second Edition)</a:t>
            </a:r>
            <a:endParaRPr lang="en-MY" sz="20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DE491E-6468-468E-AA98-9D483C28BAE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462143" y="9266367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3</a:t>
            </a:fld>
            <a:endParaRPr lang="en-MY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/>
          <p:nvPr/>
        </p:nvSpPr>
        <p:spPr>
          <a:xfrm rot="93030">
            <a:off x="700998" y="3736496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139" name="Google Shape;139;p18"/>
          <p:cNvGrpSpPr/>
          <p:nvPr/>
        </p:nvGrpSpPr>
        <p:grpSpPr>
          <a:xfrm>
            <a:off x="1704833" y="187447"/>
            <a:ext cx="12831319" cy="1832372"/>
            <a:chOff x="0" y="0"/>
            <a:chExt cx="3379442" cy="482600"/>
          </a:xfrm>
        </p:grpSpPr>
        <p:sp>
          <p:nvSpPr>
            <p:cNvPr id="140" name="Google Shape;140;p18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41" name="Google Shape;141;p18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2" name="Google Shape;142;p18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143" name="Google Shape;143;p1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3" b="-24589"/>
            </a:stretch>
          </a:blipFill>
          <a:ln>
            <a:noFill/>
          </a:ln>
        </p:spPr>
      </p:sp>
      <p:sp>
        <p:nvSpPr>
          <p:cNvPr id="145" name="Google Shape;145;p18"/>
          <p:cNvSpPr txBox="1"/>
          <p:nvPr/>
        </p:nvSpPr>
        <p:spPr>
          <a:xfrm>
            <a:off x="6169759" y="63786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Answer 1</a:t>
            </a:r>
            <a:endParaRPr sz="54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A04A87-97A0-4D95-BD80-63598FADD834}"/>
              </a:ext>
            </a:extLst>
          </p:cNvPr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Clinical Practice Guidelines </a:t>
            </a:r>
          </a:p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 Management of Bipolar Disorder (Second Edition)</a:t>
            </a:r>
            <a:endParaRPr lang="en-MY" sz="20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pic>
        <p:nvPicPr>
          <p:cNvPr id="11" name="Google Shape;134;p4">
            <a:extLst>
              <a:ext uri="{FF2B5EF4-FFF2-40B4-BE49-F238E27FC236}">
                <a16:creationId xmlns:a16="http://schemas.microsoft.com/office/drawing/2014/main" id="{3C1DFBC6-FA60-4B09-A9A1-F8F90DDB52FF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t="1066" b="47001"/>
          <a:stretch/>
        </p:blipFill>
        <p:spPr>
          <a:xfrm>
            <a:off x="3378928" y="2495448"/>
            <a:ext cx="6147314" cy="5990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35;p4">
            <a:extLst>
              <a:ext uri="{FF2B5EF4-FFF2-40B4-BE49-F238E27FC236}">
                <a16:creationId xmlns:a16="http://schemas.microsoft.com/office/drawing/2014/main" id="{A7C5F131-EAC9-4C10-948A-F8031B59A6E4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t="52780" b="1"/>
          <a:stretch/>
        </p:blipFill>
        <p:spPr>
          <a:xfrm>
            <a:off x="10035632" y="2495448"/>
            <a:ext cx="6760842" cy="59907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5E19D4A-E6C4-459F-8DC7-85D3818F5CEB}"/>
              </a:ext>
            </a:extLst>
          </p:cNvPr>
          <p:cNvSpPr txBox="1"/>
          <p:nvPr/>
        </p:nvSpPr>
        <p:spPr>
          <a:xfrm>
            <a:off x="3378928" y="8686114"/>
            <a:ext cx="134175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American Psychiatric Association. Bipolar and Related Disorders. In Diagnostic and Statistical Manual of Mental Disorders, Fifth Edition, Text Revision. Washington DC: APA; 2022.</a:t>
            </a:r>
            <a:endParaRPr lang="en-MY" sz="1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AAA91B-F15B-4A5A-BF37-B38954E1C64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618559" y="9560940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4</a:t>
            </a:fld>
            <a:endParaRPr lang="en-MY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"/>
          <p:cNvSpPr/>
          <p:nvPr/>
        </p:nvSpPr>
        <p:spPr>
          <a:xfrm rot="93030">
            <a:off x="571142" y="2854367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141" name="Google Shape;141;p5"/>
          <p:cNvGrpSpPr/>
          <p:nvPr/>
        </p:nvGrpSpPr>
        <p:grpSpPr>
          <a:xfrm>
            <a:off x="-829209" y="8478974"/>
            <a:ext cx="12831319" cy="1832372"/>
            <a:chOff x="0" y="0"/>
            <a:chExt cx="3379442" cy="482600"/>
          </a:xfrm>
        </p:grpSpPr>
        <p:sp>
          <p:nvSpPr>
            <p:cNvPr id="142" name="Google Shape;142;p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43" name="Google Shape;143;p5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4" name="Google Shape;144;p5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145" name="Google Shape;145;p5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</p:sp>
      <p:sp>
        <p:nvSpPr>
          <p:cNvPr id="146" name="Google Shape;146;p5"/>
          <p:cNvSpPr txBox="1"/>
          <p:nvPr/>
        </p:nvSpPr>
        <p:spPr>
          <a:xfrm>
            <a:off x="0" y="8767005"/>
            <a:ext cx="11573400" cy="1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Calibri"/>
              <a:buNone/>
            </a:pPr>
            <a:r>
              <a:rPr lang="en-MY" sz="5400" b="1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Scenario continues….</a:t>
            </a:r>
            <a:endParaRPr sz="5400" b="1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/>
          <p:cNvSpPr txBox="1"/>
          <p:nvPr/>
        </p:nvSpPr>
        <p:spPr>
          <a:xfrm>
            <a:off x="3425705" y="742438"/>
            <a:ext cx="13696104" cy="718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Patient</a:t>
            </a:r>
            <a:r>
              <a:rPr lang="en-MY" sz="40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 has been extremely happy for the past 2 weeks. </a:t>
            </a: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She has been sleeping only 1 - 2 hours a day yet appearing energetic all day long. </a:t>
            </a: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She has become talkative, which is a contrast to her usual quiet self.  </a:t>
            </a:r>
            <a:endParaRPr sz="40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She had also shared with her family various business plans of starting an international business, desiring to take up a personal loan to fund it. </a:t>
            </a:r>
            <a:endParaRPr sz="4000" dirty="0">
              <a:latin typeface="+mn-lt"/>
            </a:endParaRPr>
          </a:p>
          <a:p>
            <a:pPr marL="342900" marR="0" lvl="0" indent="-342900" algn="just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There </a:t>
            </a:r>
            <a:r>
              <a:rPr lang="en-MY" sz="40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are</a:t>
            </a:r>
            <a:r>
              <a:rPr lang="en-MY" sz="40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 no depressive or psychotic symptoms.</a:t>
            </a:r>
            <a:endParaRPr sz="40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342900" marR="0" lvl="0" indent="-342900" algn="just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40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She denies any substance or supplement use. </a:t>
            </a:r>
            <a:endParaRPr sz="40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F36DFD-A05F-4591-BB9F-02FA7939C9F8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697200" y="9497324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5</a:t>
            </a:fld>
            <a:endParaRPr lang="en-MY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153" name="Google Shape;153;p6"/>
          <p:cNvGrpSpPr/>
          <p:nvPr/>
        </p:nvGrpSpPr>
        <p:grpSpPr>
          <a:xfrm>
            <a:off x="-953196" y="8465691"/>
            <a:ext cx="12831319" cy="1832372"/>
            <a:chOff x="0" y="0"/>
            <a:chExt cx="3379442" cy="482600"/>
          </a:xfrm>
        </p:grpSpPr>
        <p:sp>
          <p:nvSpPr>
            <p:cNvPr id="154" name="Google Shape;154;p6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55" name="Google Shape;155;p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6" name="Google Shape;156;p6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157" name="Google Shape;157;p6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6" b="-24593"/>
            </a:stretch>
          </a:blipFill>
          <a:ln>
            <a:noFill/>
          </a:ln>
        </p:spPr>
      </p:sp>
      <p:sp>
        <p:nvSpPr>
          <p:cNvPr id="158" name="Google Shape;158;p6"/>
          <p:cNvSpPr txBox="1"/>
          <p:nvPr/>
        </p:nvSpPr>
        <p:spPr>
          <a:xfrm>
            <a:off x="-409137" y="8774153"/>
            <a:ext cx="11743200" cy="1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Calibri"/>
              <a:buNone/>
            </a:pPr>
            <a:r>
              <a:rPr lang="en-MY" sz="5400" b="1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Scenario continues….</a:t>
            </a:r>
          </a:p>
        </p:txBody>
      </p:sp>
      <p:sp>
        <p:nvSpPr>
          <p:cNvPr id="159" name="Google Shape;159;p6"/>
          <p:cNvSpPr txBox="1"/>
          <p:nvPr/>
        </p:nvSpPr>
        <p:spPr>
          <a:xfrm>
            <a:off x="3419060" y="746662"/>
            <a:ext cx="13676243" cy="696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45700" rIns="91425" bIns="45700" anchor="t" anchorCtr="0">
            <a:noAutofit/>
          </a:bodyPr>
          <a:lstStyle/>
          <a:p>
            <a:pPr marL="342900" marR="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3600" b="1" i="0" u="none" strike="noStrike" cap="none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Mental state examination:</a:t>
            </a:r>
          </a:p>
          <a:p>
            <a:pPr marL="901700" lvl="8" indent="-457200" defTabSz="179388"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verweight young lady wearing excessive makeup</a:t>
            </a:r>
          </a:p>
          <a:p>
            <a:pPr marL="901700" lvl="8" indent="-457200" defTabSz="179388"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Dressed in bright pink baju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kurung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&amp; multiple gold chains</a:t>
            </a:r>
          </a:p>
          <a:p>
            <a:pPr marL="901700" lvl="8" indent="-457200" defTabSz="179388"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Overfamiliar throughout the interview (by holding the interviewer’s hand)</a:t>
            </a:r>
          </a:p>
          <a:p>
            <a:pPr marL="901700" lvl="8" indent="-457200" defTabSz="179388"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alkative with a flight of ideas</a:t>
            </a:r>
          </a:p>
          <a:p>
            <a:pPr marL="901700" lvl="8" indent="-457200" defTabSz="179388"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Mood </a:t>
            </a:r>
            <a:r>
              <a:rPr lang="en-US" sz="3200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 elated</a:t>
            </a:r>
          </a:p>
          <a:p>
            <a:pPr marL="901700" lvl="8" indent="-457200" defTabSz="179388"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ffect is labile</a:t>
            </a:r>
          </a:p>
          <a:p>
            <a:pPr marL="901700" lvl="8" indent="-457200" defTabSz="179388"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randiose believes that she can establish an internationally successful business within a month.</a:t>
            </a:r>
          </a:p>
          <a:p>
            <a:pPr marL="342900" marR="0" lvl="0" indent="-342900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endParaRPr lang="en-MY" sz="2000" b="0" i="0" u="none" strike="noStrike" cap="none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342900" marR="0" lvl="0" indent="-342900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3600" b="0" i="0" u="none" strike="noStrike" cap="none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Blood investigations </a:t>
            </a:r>
            <a:r>
              <a:rPr lang="en-MY" sz="3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are </a:t>
            </a:r>
            <a:r>
              <a:rPr lang="en-MY" sz="3600" b="0" i="0" u="none" strike="noStrike" cap="none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unremarkable. </a:t>
            </a:r>
          </a:p>
          <a:p>
            <a:pPr marL="342900" marR="0" lvl="0" indent="-342900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MY" sz="3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Urine toxicology</a:t>
            </a:r>
            <a:r>
              <a:rPr lang="en-MY" sz="3600" b="0" i="0" u="none" strike="noStrike" cap="none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MY" sz="3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&amp;</a:t>
            </a:r>
            <a:r>
              <a:rPr lang="en-MY" sz="3600" b="0" i="0" u="none" strike="noStrike" cap="none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UPT are negative.</a:t>
            </a:r>
            <a:endParaRPr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A22222-52DA-459D-A4E8-143A432F2427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646400" y="9294372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6</a:t>
            </a:fld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168238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127" name="Google Shape;127;p17"/>
          <p:cNvGrpSpPr/>
          <p:nvPr/>
        </p:nvGrpSpPr>
        <p:grpSpPr>
          <a:xfrm>
            <a:off x="1965120" y="187447"/>
            <a:ext cx="12831319" cy="1832372"/>
            <a:chOff x="0" y="0"/>
            <a:chExt cx="3379442" cy="482600"/>
          </a:xfrm>
        </p:grpSpPr>
        <p:sp>
          <p:nvSpPr>
            <p:cNvPr id="128" name="Google Shape;128;p17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29" name="Google Shape;129;p17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0" name="Google Shape;130;p1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131" name="Google Shape;131;p17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3" b="-24589"/>
            </a:stretch>
          </a:blipFill>
          <a:ln>
            <a:noFill/>
          </a:ln>
        </p:spPr>
      </p:sp>
      <p:sp>
        <p:nvSpPr>
          <p:cNvPr id="132" name="Google Shape;132;p17"/>
          <p:cNvSpPr txBox="1"/>
          <p:nvPr/>
        </p:nvSpPr>
        <p:spPr>
          <a:xfrm>
            <a:off x="3352799" y="2740563"/>
            <a:ext cx="13772827" cy="6204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1" i="0" u="none" strike="noStrike" cap="none" dirty="0">
                <a:solidFill>
                  <a:srgbClr val="FF0000"/>
                </a:solidFill>
                <a:latin typeface="+mj-lt"/>
                <a:ea typeface="Calibri"/>
                <a:cs typeface="Calibri"/>
                <a:sym typeface="Calibri"/>
              </a:rPr>
              <a:t>What are the factors to be </a:t>
            </a:r>
            <a:r>
              <a:rPr lang="en-US" sz="4000" b="1" dirty="0">
                <a:solidFill>
                  <a:srgbClr val="FF0000"/>
                </a:solidFill>
                <a:latin typeface="+mj-lt"/>
                <a:ea typeface="Calibri"/>
                <a:cs typeface="Calibri"/>
                <a:sym typeface="Calibri"/>
              </a:rPr>
              <a:t>considered when deciding </a:t>
            </a:r>
            <a:r>
              <a:rPr lang="en-US" sz="4000" b="1" i="0" u="none" strike="noStrike" cap="none" dirty="0">
                <a:solidFill>
                  <a:srgbClr val="FF0000"/>
                </a:solidFill>
                <a:latin typeface="+mj-lt"/>
                <a:ea typeface="Calibri"/>
                <a:cs typeface="Calibri"/>
                <a:sym typeface="Calibri"/>
              </a:rPr>
              <a:t>pharmacological treatment for this manic episode? </a:t>
            </a:r>
            <a:endParaRPr lang="en-US" sz="4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33" name="Google Shape;133;p17"/>
          <p:cNvSpPr txBox="1"/>
          <p:nvPr/>
        </p:nvSpPr>
        <p:spPr>
          <a:xfrm>
            <a:off x="4020552" y="76664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Question 2</a:t>
            </a:r>
            <a:endParaRPr sz="54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F3C8BB-D9C2-481F-A4DB-C017CFA1CC22}"/>
              </a:ext>
            </a:extLst>
          </p:cNvPr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Clinical Practice Guidelines </a:t>
            </a:r>
          </a:p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 Management of Bipolar Disorder (Second Edition)</a:t>
            </a:r>
            <a:endParaRPr lang="en-MY" sz="20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548B8C-3083-46F1-B850-6D52407DF29C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684500" y="9560940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7</a:t>
            </a:fld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2671958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/>
          <p:nvPr/>
        </p:nvSpPr>
        <p:spPr>
          <a:xfrm rot="93030">
            <a:off x="700998" y="3736496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139" name="Google Shape;139;p18"/>
          <p:cNvGrpSpPr/>
          <p:nvPr/>
        </p:nvGrpSpPr>
        <p:grpSpPr>
          <a:xfrm>
            <a:off x="1704833" y="187447"/>
            <a:ext cx="12831319" cy="1832372"/>
            <a:chOff x="0" y="0"/>
            <a:chExt cx="3379442" cy="482600"/>
          </a:xfrm>
        </p:grpSpPr>
        <p:sp>
          <p:nvSpPr>
            <p:cNvPr id="140" name="Google Shape;140;p18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41" name="Google Shape;141;p18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2" name="Google Shape;142;p18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143" name="Google Shape;143;p1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3" b="-24589"/>
            </a:stretch>
          </a:blipFill>
          <a:ln>
            <a:noFill/>
          </a:ln>
        </p:spPr>
      </p:sp>
      <p:sp>
        <p:nvSpPr>
          <p:cNvPr id="145" name="Google Shape;145;p18"/>
          <p:cNvSpPr txBox="1"/>
          <p:nvPr/>
        </p:nvSpPr>
        <p:spPr>
          <a:xfrm>
            <a:off x="6169759" y="63786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Answer 2</a:t>
            </a:r>
            <a:endParaRPr sz="54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A04A87-97A0-4D95-BD80-63598FADD834}"/>
              </a:ext>
            </a:extLst>
          </p:cNvPr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Clinical Practice Guidelines </a:t>
            </a:r>
          </a:p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 Management of Bipolar Disorder (Second Edition)</a:t>
            </a:r>
            <a:endParaRPr lang="en-MY" sz="20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55A8AE-6C48-4D09-B899-D3B0FF36F121}"/>
              </a:ext>
            </a:extLst>
          </p:cNvPr>
          <p:cNvSpPr txBox="1"/>
          <p:nvPr/>
        </p:nvSpPr>
        <p:spPr>
          <a:xfrm>
            <a:off x="3441700" y="2737136"/>
            <a:ext cx="13614400" cy="61401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marR="0" lvl="0" indent="-355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Factors to consider: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723900" marR="0" lvl="0" indent="-3683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Effectiveness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723900" marR="0" lvl="0" indent="-3683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Safety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723900" marR="0" lvl="0" indent="-3683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Availability </a:t>
            </a:r>
            <a:r>
              <a:rPr lang="en-US" sz="3600" dirty="0">
                <a:ea typeface="Calibri"/>
                <a:cs typeface="Calibri"/>
                <a:sym typeface="Calibri"/>
              </a:rPr>
              <a:t>&amp; </a:t>
            </a: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affordability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723900" marR="0" lvl="0" indent="-3683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Concomitant medications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723900" marR="0" lvl="0" indent="-3683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Response to previous medication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723900" marR="0" lvl="0" indent="-3683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Family history of medication response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723900" marR="0" lvl="0" indent="-3683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Patient’s preference 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723900" marR="0" lvl="0" indent="-3683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Medical </a:t>
            </a:r>
            <a:r>
              <a:rPr lang="en-US" sz="3600" dirty="0">
                <a:ea typeface="Calibri"/>
                <a:cs typeface="Calibri"/>
                <a:sym typeface="Calibri"/>
              </a:rPr>
              <a:t>&amp;</a:t>
            </a: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 psychiatric co-morbidities</a:t>
            </a:r>
            <a:endParaRPr lang="en-MY" sz="3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BC3466-DAA8-453D-AB10-8699FDF790A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531319" y="9466571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8</a:t>
            </a:fld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637379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grpSp>
        <p:nvGrpSpPr>
          <p:cNvPr id="127" name="Google Shape;127;p17"/>
          <p:cNvGrpSpPr/>
          <p:nvPr/>
        </p:nvGrpSpPr>
        <p:grpSpPr>
          <a:xfrm>
            <a:off x="1965120" y="187447"/>
            <a:ext cx="12831319" cy="1832372"/>
            <a:chOff x="0" y="0"/>
            <a:chExt cx="3379442" cy="482600"/>
          </a:xfrm>
        </p:grpSpPr>
        <p:sp>
          <p:nvSpPr>
            <p:cNvPr id="128" name="Google Shape;128;p17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 extrusionOk="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29" name="Google Shape;129;p17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0" name="Google Shape;130;p17"/>
          <p:cNvSpPr/>
          <p:nvPr/>
        </p:nvSpPr>
        <p:spPr>
          <a:xfrm rot="8958111">
            <a:off x="11681589" y="12485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 extrusionOk="0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/>
            </a:stretch>
          </a:blipFill>
          <a:ln>
            <a:noFill/>
          </a:ln>
        </p:spPr>
      </p:sp>
      <p:sp>
        <p:nvSpPr>
          <p:cNvPr id="131" name="Google Shape;131;p17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 extrusionOk="0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26033" b="-24589"/>
            </a:stretch>
          </a:blipFill>
          <a:ln>
            <a:noFill/>
          </a:ln>
        </p:spPr>
      </p:sp>
      <p:sp>
        <p:nvSpPr>
          <p:cNvPr id="132" name="Google Shape;132;p17"/>
          <p:cNvSpPr txBox="1"/>
          <p:nvPr/>
        </p:nvSpPr>
        <p:spPr>
          <a:xfrm>
            <a:off x="3365499" y="2727311"/>
            <a:ext cx="13830301" cy="6124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1" i="0" u="none" strike="noStrike" cap="none" dirty="0">
                <a:solidFill>
                  <a:srgbClr val="FF0000"/>
                </a:solidFill>
                <a:latin typeface="+mj-lt"/>
                <a:ea typeface="Calibri"/>
                <a:cs typeface="Calibri"/>
                <a:sym typeface="Calibri"/>
              </a:rPr>
              <a:t>What would be the pharmacological treatment of choice for this patient? 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endParaRPr lang="en-US" sz="2000" b="1" dirty="0">
              <a:solidFill>
                <a:srgbClr val="FF0000"/>
              </a:solidFill>
              <a:latin typeface="+mj-lt"/>
            </a:endParaRPr>
          </a:p>
          <a:p>
            <a:pPr marL="342900" marR="0" lvl="0" indent="-342900" algn="l" rtl="0"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000" b="1" dirty="0">
                <a:solidFill>
                  <a:srgbClr val="FF0000"/>
                </a:solidFill>
                <a:latin typeface="+mj-lt"/>
                <a:ea typeface="Calibri"/>
                <a:cs typeface="Calibri"/>
                <a:sym typeface="Calibri"/>
              </a:rPr>
              <a:t>W</a:t>
            </a:r>
            <a:r>
              <a:rPr lang="en-US" sz="4000" b="1" i="0" u="none" strike="noStrike" cap="none" dirty="0">
                <a:solidFill>
                  <a:srgbClr val="FF0000"/>
                </a:solidFill>
                <a:latin typeface="+mj-lt"/>
                <a:ea typeface="Calibri"/>
                <a:cs typeface="Calibri"/>
                <a:sym typeface="Calibri"/>
              </a:rPr>
              <a:t>hy do you choose it?</a:t>
            </a:r>
            <a:endParaRPr lang="en-US" sz="4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33" name="Google Shape;133;p17"/>
          <p:cNvSpPr txBox="1"/>
          <p:nvPr/>
        </p:nvSpPr>
        <p:spPr>
          <a:xfrm>
            <a:off x="3886200" y="54945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Question 3 </a:t>
            </a:r>
            <a:endParaRPr sz="54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F3C8BB-D9C2-481F-A4DB-C017CFA1CC22}"/>
              </a:ext>
            </a:extLst>
          </p:cNvPr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Clinical Practice Guidelines </a:t>
            </a:r>
          </a:p>
          <a:p>
            <a:pPr algn="ctr"/>
            <a:r>
              <a:rPr lang="en-US" sz="2000" b="1" i="0" u="none" strike="noStrike" cap="none" dirty="0">
                <a:solidFill>
                  <a:schemeClr val="bg1">
                    <a:lumMod val="65000"/>
                  </a:schemeClr>
                </a:solidFill>
                <a:latin typeface="+mn-lt"/>
                <a:ea typeface="Poppins"/>
                <a:cs typeface="Poppins"/>
                <a:sym typeface="Poppins"/>
              </a:rPr>
              <a:t> Management of Bipolar Disorder (Second Edition)</a:t>
            </a:r>
            <a:endParaRPr lang="en-MY" sz="20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545C9A-EABA-46A5-B610-5B9E88FDEBB7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5646400" y="8675730"/>
            <a:ext cx="21336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2400" smtClean="0"/>
              <a:t>9</a:t>
            </a:fld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949118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1734</TotalTime>
  <Words>1821</Words>
  <Application>Microsoft Office PowerPoint</Application>
  <PresentationFormat>Custom</PresentationFormat>
  <Paragraphs>277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Calibri</vt:lpstr>
      <vt:lpstr>Calibri Light</vt:lpstr>
      <vt:lpstr>Poppins</vt:lpstr>
      <vt:lpstr>Arial</vt:lpstr>
      <vt:lpstr>Courier New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Karen Sharmini</cp:lastModifiedBy>
  <cp:revision>60</cp:revision>
  <dcterms:created xsi:type="dcterms:W3CDTF">2006-08-16T00:00:00Z</dcterms:created>
  <dcterms:modified xsi:type="dcterms:W3CDTF">2025-06-01T15:26:18Z</dcterms:modified>
</cp:coreProperties>
</file>